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ink/ink4.xml" ContentType="application/inkml+xml"/>
  <Override PartName="/ppt/ink/ink5.xml" ContentType="application/inkml+xml"/>
  <Override PartName="/ppt/ink/ink6.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ink/ink7.xml" ContentType="application/inkml+xml"/>
  <Override PartName="/ppt/ink/ink8.xml" ContentType="application/inkml+xml"/>
  <Override PartName="/ppt/ink/ink9.xml" ContentType="application/inkml+xml"/>
  <Override PartName="/ppt/tags/tag7.xml" ContentType="application/vnd.openxmlformats-officedocument.presentationml.tags+xml"/>
  <Override PartName="/ppt/tags/tag8.xml" ContentType="application/vnd.openxmlformats-officedocument.presentationml.tags+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4.xml" ContentType="application/vnd.openxmlformats-officedocument.theme+xml"/>
  <Override PartName="/ppt/ink/ink10.xml" ContentType="application/inkml+xml"/>
  <Override PartName="/ppt/ink/ink11.xml" ContentType="application/inkml+xml"/>
  <Override PartName="/ppt/ink/ink12.xml" ContentType="application/inkml+xml"/>
  <Override PartName="/ppt/tags/tag9.xml" ContentType="application/vnd.openxmlformats-officedocument.presentationml.tags+xml"/>
  <Override PartName="/ppt/tags/tag1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37" r:id="rId4"/>
    <p:sldMasterId id="2147483994" r:id="rId5"/>
    <p:sldMasterId id="2147484045" r:id="rId6"/>
    <p:sldMasterId id="2147484095" r:id="rId7"/>
  </p:sldMasterIdLst>
  <p:notesMasterIdLst>
    <p:notesMasterId r:id="rId11"/>
  </p:notesMasterIdLst>
  <p:handoutMasterIdLst>
    <p:handoutMasterId r:id="rId12"/>
  </p:handoutMasterIdLst>
  <p:sldIdLst>
    <p:sldId id="230717411" r:id="rId8"/>
    <p:sldId id="230717107" r:id="rId9"/>
    <p:sldId id="230717420" r:id="rId10"/>
  </p:sldIdLst>
  <p:sldSz cx="12188825"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E00"/>
    <a:srgbClr val="387C2C"/>
    <a:srgbClr val="AADB1E"/>
    <a:srgbClr val="6DB33F"/>
    <a:srgbClr val="006990"/>
    <a:srgbClr val="E6E6E6"/>
    <a:srgbClr val="7F35AB"/>
    <a:srgbClr val="7636AE"/>
    <a:srgbClr val="264088"/>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0" autoAdjust="0"/>
    <p:restoredTop sz="76231" autoAdjust="0"/>
  </p:normalViewPr>
  <p:slideViewPr>
    <p:cSldViewPr snapToGrid="0">
      <p:cViewPr varScale="1">
        <p:scale>
          <a:sx n="120" d="100"/>
          <a:sy n="120" d="100"/>
        </p:scale>
        <p:origin x="1200" y="176"/>
      </p:cViewPr>
      <p:guideLst/>
    </p:cSldViewPr>
  </p:slideViewPr>
  <p:outlineViewPr>
    <p:cViewPr>
      <p:scale>
        <a:sx n="33" d="100"/>
        <a:sy n="33" d="100"/>
      </p:scale>
      <p:origin x="0" y="-51182"/>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59" d="100"/>
          <a:sy n="59" d="100"/>
        </p:scale>
        <p:origin x="2371" y="1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handoutMaster" Target="handoutMasters/handout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5/4/20</a:t>
            </a:fld>
            <a:endParaRPr lang="en-US">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5/4/20</a:t>
            </a:fld>
            <a:endParaRPr lang="en-US"/>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service mesh, there were ways to address operational challenges like service discovery,  troubleshooting and root cause analysis. </a:t>
            </a:r>
          </a:p>
          <a:p>
            <a:endParaRPr lang="en-US" dirty="0"/>
          </a:p>
          <a:p>
            <a:r>
              <a:rPr lang="en-US" dirty="0"/>
              <a:t>Developers were using client libraries to discover microservices. IP addresses in Kubernetes is dynamic. They use client libraries like Eureka for service discovery (but it is primarily used for Java applications).</a:t>
            </a:r>
          </a:p>
          <a:p>
            <a:endParaRPr lang="en-US" dirty="0"/>
          </a:p>
          <a:p>
            <a:r>
              <a:rPr lang="en-US" dirty="0"/>
              <a:t>For trouble shooting, you can use distributed tracing. However, microservices applications tend to be </a:t>
            </a:r>
            <a:r>
              <a:rPr lang="en-US" dirty="0" err="1"/>
              <a:t>polygot</a:t>
            </a:r>
            <a:r>
              <a:rPr lang="en-US" dirty="0"/>
              <a:t> in nature (which means the services are written in many programming languages).  You need to use the right client libraries to implement distributed tracing.</a:t>
            </a:r>
          </a:p>
          <a:p>
            <a:endParaRPr lang="en-US" dirty="0"/>
          </a:p>
          <a:p>
            <a:r>
              <a:rPr lang="en-US" dirty="0"/>
              <a:t>To operationalize the application, you would need language specific libraries to address issues such as service discovery, observability, encryption and traffic management.</a:t>
            </a:r>
          </a:p>
          <a:p>
            <a:endParaRPr lang="en-US" dirty="0"/>
          </a:p>
          <a:p>
            <a:r>
              <a:rPr lang="en-US" dirty="0"/>
              <a:t>In this way, the functions handled by the service mesh can be abstracted away from the application itself into its own ”Sidecar proxy”, letting the developers focus on their development work on coding the business logic that delivers more value to the organization.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93986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Tanzu</a:t>
            </a:r>
            <a:r>
              <a:rPr lang="en-US" dirty="0"/>
              <a:t> Service Mesh provides the management plane on top of the control plane from Istio  and data plane from Envoy with in-built extensions for end-users, data and federation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14615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125501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0.xml"/><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1.xml"/><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2.xml"/><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4.xml"/><Relationship Id="rId4" Type="http://schemas.openxmlformats.org/officeDocument/2006/relationships/image" Target="../media/image20.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41.xml.rels><?xml version="1.0" encoding="UTF-8" standalone="yes"?>
<Relationships xmlns="http://schemas.openxmlformats.org/package/2006/relationships"><Relationship Id="rId2" Type="http://schemas.openxmlformats.org/officeDocument/2006/relationships/customXml" Target="../ink/ink4.xml"/><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2" Type="http://schemas.openxmlformats.org/officeDocument/2006/relationships/customXml" Target="../ink/ink6.xml"/><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7.xml"/><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8.xml"/><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9.xm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53741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90667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55646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233465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160556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8"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2" y="4619335"/>
            <a:ext cx="2740025" cy="1371600"/>
          </a:xfrm>
          <a:noFill/>
        </p:spPr>
        <p:txBody>
          <a:bodyPr anchor="ctr"/>
          <a:lstStyle>
            <a:lvl1pPr algn="ctr">
              <a:defRPr sz="2399"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19081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93454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286136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bg1"/>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bg1"/>
                </a:solidFill>
              </a:defRPr>
            </a:lvl1pPr>
          </a:lstStyle>
          <a:p>
            <a:pPr lvl="0"/>
            <a:r>
              <a:rPr lang="en-US"/>
              <a:t>Source Name</a:t>
            </a:r>
          </a:p>
        </p:txBody>
      </p:sp>
    </p:spTree>
    <p:extLst>
      <p:ext uri="{BB962C8B-B14F-4D97-AF65-F5344CB8AC3E}">
        <p14:creationId xmlns:p14="http://schemas.microsoft.com/office/powerpoint/2010/main" val="194326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3"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12" indent="-169812">
              <a:buClrTx/>
              <a:buSzPct val="100000"/>
              <a:buFont typeface="Metropolis" panose="00000500000000000000" pitchFamily="2" charset="0"/>
              <a:buChar char="“"/>
              <a:defRPr sz="2799">
                <a:solidFill>
                  <a:schemeClr val="tx2"/>
                </a:solidFill>
              </a:defRPr>
            </a:lvl1pPr>
            <a:lvl2pPr marL="457063" indent="-184095">
              <a:buClrTx/>
              <a:buFont typeface="Metropolis" panose="00000500000000000000" pitchFamily="2" charset="0"/>
              <a:buChar char="“"/>
              <a:defRPr>
                <a:solidFill>
                  <a:schemeClr val="bg1"/>
                </a:solidFill>
              </a:defRPr>
            </a:lvl2pPr>
            <a:lvl3pPr marL="744315" indent="-169812">
              <a:buClrTx/>
              <a:buFont typeface="Metropolis" panose="00000500000000000000" pitchFamily="2" charset="0"/>
              <a:buChar char="“"/>
              <a:defRPr>
                <a:solidFill>
                  <a:schemeClr val="bg1"/>
                </a:solidFill>
              </a:defRPr>
            </a:lvl3pPr>
            <a:lvl4pPr marL="969672" indent="-166638">
              <a:buClrTx/>
              <a:buFont typeface="Metropolis" panose="00000500000000000000" pitchFamily="2" charset="0"/>
              <a:buChar char="“"/>
              <a:defRPr>
                <a:solidFill>
                  <a:schemeClr val="bg1"/>
                </a:solidFill>
              </a:defRPr>
            </a:lvl4pPr>
            <a:lvl5pPr marL="1142657" indent="-138072">
              <a:buClrTx/>
              <a:buFont typeface="Metropolis" panose="00000500000000000000" pitchFamily="2" charset="0"/>
              <a:buChar char="“"/>
              <a:defRPr>
                <a:solidFill>
                  <a:schemeClr val="bg1"/>
                </a:solidFill>
              </a:defRPr>
            </a:lvl5pPr>
          </a:lstStyle>
          <a:p>
            <a:pPr lvl="0"/>
            <a:r>
              <a:rPr lang="en-US"/>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9" y="5065776"/>
            <a:ext cx="4581144" cy="274320"/>
          </a:xfrm>
        </p:spPr>
        <p:txBody>
          <a:bodyPr/>
          <a:lstStyle>
            <a:lvl1pPr>
              <a:defRPr sz="1799">
                <a:solidFill>
                  <a:schemeClr val="accent4"/>
                </a:solidFill>
              </a:defRPr>
            </a:lvl1pPr>
          </a:lstStyle>
          <a:p>
            <a:pPr lvl="0"/>
            <a:r>
              <a:rPr lang="en-US"/>
              <a:t>Source Name</a:t>
            </a:r>
          </a:p>
        </p:txBody>
      </p:sp>
    </p:spTree>
    <p:extLst>
      <p:ext uri="{BB962C8B-B14F-4D97-AF65-F5344CB8AC3E}">
        <p14:creationId xmlns:p14="http://schemas.microsoft.com/office/powerpoint/2010/main" val="311646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7" y="811831"/>
            <a:ext cx="1098794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14159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Tree>
    <p:extLst>
      <p:ext uri="{BB962C8B-B14F-4D97-AF65-F5344CB8AC3E}">
        <p14:creationId xmlns:p14="http://schemas.microsoft.com/office/powerpoint/2010/main" val="229291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3593" cy="4572000"/>
          </a:xfrm>
        </p:spPr>
        <p:txBody>
          <a:bodyPr l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52049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3593" cy="4572000"/>
          </a:xfrm>
          <a:solidFill>
            <a:schemeClr val="accent4"/>
          </a:solidFill>
        </p:spPr>
        <p:txBody>
          <a:bodyPr vert="horz" lIns="594360" tIns="457200" rIns="457200" bIns="457200" rtlCol="0">
            <a:noAutofit/>
          </a:bodyPr>
          <a:lstStyle>
            <a:lvl1pPr>
              <a:spcBef>
                <a:spcPts val="1200"/>
              </a:spcBef>
              <a:defRPr lang="en-US" sz="1799"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799">
                <a:solidFill>
                  <a:schemeClr val="bg1"/>
                </a:solidFill>
              </a:defRPr>
            </a:lvl6pPr>
            <a:lvl7pPr>
              <a:buClrTx/>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2" y="1600201"/>
            <a:ext cx="5865445" cy="4572000"/>
          </a:xfrm>
          <a:solidFill>
            <a:schemeClr val="accent1"/>
          </a:solidFill>
        </p:spPr>
        <p:txBody>
          <a:bodyPr lIns="457200" tIns="457200" rIns="594360"/>
          <a:lstStyle>
            <a:lvl1pPr>
              <a:spcBef>
                <a:spcPts val="1200"/>
              </a:spcBef>
              <a:defRPr sz="1799">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592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2" y="1600201"/>
            <a:ext cx="5865445" cy="4572000"/>
          </a:xfrm>
          <a:solidFill>
            <a:schemeClr val="bg2"/>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1" y="1806124"/>
            <a:ext cx="5637213" cy="911225"/>
          </a:xfrm>
          <a:solidFill>
            <a:schemeClr val="accent4"/>
          </a:solidFill>
        </p:spPr>
        <p:txBody>
          <a:bodyPr vert="horz" lIns="594360" tIns="91440" rIns="457200" bIns="91440" rtlCol="0" anchor="ctr">
            <a:noAutofit/>
          </a:bodyPr>
          <a:lstStyle>
            <a:lvl1pPr>
              <a:defRPr lang="en-US" sz="1999">
                <a:solidFill>
                  <a:schemeClr val="bg1"/>
                </a:solidFill>
              </a:defRPr>
            </a:lvl1pPr>
          </a:lstStyle>
          <a:p>
            <a:pPr lvl="0"/>
            <a:r>
              <a:rPr lang="en-US"/>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4"/>
            <a:ext cx="5637212" cy="911225"/>
          </a:xfrm>
          <a:solidFill>
            <a:schemeClr val="accent1"/>
          </a:solidFill>
        </p:spPr>
        <p:txBody>
          <a:bodyPr vert="horz" lIns="338328" tIns="91440" rIns="612648" bIns="91440" rtlCol="0" anchor="ctr">
            <a:noAutofit/>
          </a:bodyPr>
          <a:lstStyle>
            <a:lvl1pPr>
              <a:defRPr lang="en-US" sz="1999">
                <a:solidFill>
                  <a:schemeClr val="bg1"/>
                </a:solidFill>
              </a:defRPr>
            </a:lvl1pPr>
          </a:lstStyle>
          <a:p>
            <a:pPr lvl="0"/>
            <a:r>
              <a:rPr lang="en-US"/>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3120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013" cy="4572000"/>
          </a:xfrm>
          <a:solidFill>
            <a:schemeClr val="accent2"/>
          </a:solidFill>
        </p:spPr>
        <p:txBody>
          <a:bodyPr lIns="594360" tIns="457200" rIns="45720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742727" indent="-171399">
              <a:buClr>
                <a:schemeClr val="bg1"/>
              </a:buClr>
              <a:defRPr sz="1100">
                <a:solidFill>
                  <a:schemeClr val="bg1"/>
                </a:solidFill>
              </a:defRPr>
            </a:lvl5pPr>
            <a:lvl6pPr>
              <a:buClr>
                <a:schemeClr val="bg1"/>
              </a:buClr>
              <a:defRPr sz="1799">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799">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421246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399" indent="-171399">
              <a:buClr>
                <a:schemeClr val="bg1"/>
              </a:buClr>
              <a:defRPr sz="1400">
                <a:solidFill>
                  <a:schemeClr val="bg1"/>
                </a:solidFill>
              </a:defRPr>
            </a:lvl2pPr>
            <a:lvl3pPr marL="342797" indent="-171399">
              <a:buClr>
                <a:schemeClr val="bg1"/>
              </a:buClr>
              <a:defRPr sz="1200">
                <a:solidFill>
                  <a:schemeClr val="bg1"/>
                </a:solidFill>
              </a:defRPr>
            </a:lvl3pPr>
            <a:lvl4pPr marL="514196" indent="-171399">
              <a:buClr>
                <a:schemeClr val="bg1"/>
              </a:buClr>
              <a:defRPr sz="1100">
                <a:solidFill>
                  <a:schemeClr val="bg1"/>
                </a:solidFill>
              </a:defRPr>
            </a:lvl4pPr>
            <a:lvl5pPr marL="685594" indent="-171399">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03855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5"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7"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add text</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799">
                <a:solidFill>
                  <a:schemeClr val="bg1"/>
                </a:solidFill>
              </a:defRPr>
            </a:lvl1pPr>
            <a:lvl2pPr marL="0" indent="0">
              <a:buFont typeface="Open Sans" panose="020B0606030504020204" pitchFamily="34" charset="0"/>
              <a:buChar char="​"/>
              <a:defRPr sz="1799">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Tree>
    <p:extLst>
      <p:ext uri="{BB962C8B-B14F-4D97-AF65-F5344CB8AC3E}">
        <p14:creationId xmlns:p14="http://schemas.microsoft.com/office/powerpoint/2010/main" val="12986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404883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4" y="1699688"/>
            <a:ext cx="2006600"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4" y="3972469"/>
            <a:ext cx="2006600"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Tree>
    <p:extLst>
      <p:ext uri="{BB962C8B-B14F-4D97-AF65-F5344CB8AC3E}">
        <p14:creationId xmlns:p14="http://schemas.microsoft.com/office/powerpoint/2010/main" val="21048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3"/>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4"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1"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1"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4"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799">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4"/>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1"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1"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2"/>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6"/>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add text</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1"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40" y="4978401"/>
            <a:ext cx="3204753"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200" y="4978400"/>
            <a:ext cx="3203893" cy="878840"/>
          </a:xfrm>
          <a:prstGeom prst="rect">
            <a:avLst/>
          </a:prstGeom>
          <a:solidFill>
            <a:schemeClr val="accent1"/>
          </a:soli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1"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40126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799">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2"/>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22681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8" y="2055431"/>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2" y="2055431"/>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5" y="2055431"/>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6" y="4267940"/>
            <a:ext cx="2744788"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4" y="4267940"/>
            <a:ext cx="2744788"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61983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50" y="2060874"/>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3" y="2060874"/>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1" y="2060874"/>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3" y="2060874"/>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4" y="4269508"/>
            <a:ext cx="2286000" cy="1458912"/>
          </a:xfrm>
        </p:spPr>
        <p:txBody>
          <a:bodyPr/>
          <a:lstStyle>
            <a:lvl1pPr algn="ctr">
              <a:lnSpc>
                <a:spcPct val="100000"/>
              </a:lnSpc>
              <a:spcBef>
                <a:spcPts val="600"/>
              </a:spcBef>
              <a:defRPr sz="2399">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4" y="4269508"/>
            <a:ext cx="2286000" cy="1458912"/>
          </a:xfrm>
        </p:spPr>
        <p:txBody>
          <a:bodyPr/>
          <a:lstStyle>
            <a:lvl1pPr algn="ctr">
              <a:lnSpc>
                <a:spcPct val="100000"/>
              </a:lnSpc>
              <a:spcBef>
                <a:spcPts val="600"/>
              </a:spcBef>
              <a:defRPr sz="2399">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399">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4" y="4269508"/>
            <a:ext cx="2286000" cy="1458912"/>
          </a:xfrm>
        </p:spPr>
        <p:txBody>
          <a:bodyPr/>
          <a:lstStyle>
            <a:lvl1pPr algn="ctr">
              <a:lnSpc>
                <a:spcPct val="100000"/>
              </a:lnSpc>
              <a:spcBef>
                <a:spcPts val="600"/>
              </a:spcBef>
              <a:defRPr sz="2399">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add text</a:t>
            </a:r>
          </a:p>
          <a:p>
            <a:pPr lvl="1"/>
            <a:r>
              <a:rPr lang="en-US"/>
              <a:t>Second level</a:t>
            </a:r>
          </a:p>
        </p:txBody>
      </p:sp>
    </p:spTree>
    <p:extLst>
      <p:ext uri="{BB962C8B-B14F-4D97-AF65-F5344CB8AC3E}">
        <p14:creationId xmlns:p14="http://schemas.microsoft.com/office/powerpoint/2010/main" val="43313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1" y="2064665"/>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4" y="2064665"/>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1" y="2064665"/>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3" y="2064665"/>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2" y="2064665"/>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7" y="81183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1999">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1999">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1999">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1999">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1999">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add text</a:t>
            </a:r>
          </a:p>
          <a:p>
            <a:pPr lvl="1"/>
            <a:r>
              <a:rPr lang="en-US"/>
              <a:t>Second level</a:t>
            </a:r>
          </a:p>
        </p:txBody>
      </p:sp>
    </p:spTree>
    <p:extLst>
      <p:ext uri="{BB962C8B-B14F-4D97-AF65-F5344CB8AC3E}">
        <p14:creationId xmlns:p14="http://schemas.microsoft.com/office/powerpoint/2010/main" val="334825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25132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61607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1"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4" y="2057402"/>
            <a:ext cx="5943599" cy="22859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1583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354381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6"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327108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6"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Tree>
    <p:extLst>
      <p:ext uri="{BB962C8B-B14F-4D97-AF65-F5344CB8AC3E}">
        <p14:creationId xmlns:p14="http://schemas.microsoft.com/office/powerpoint/2010/main" val="35834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9"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2"/>
            <a:ext cx="5485844" cy="1828799"/>
          </a:xfrm>
        </p:spPr>
        <p:txBody>
          <a:bodyPr anchor="ctr"/>
          <a:lstStyle>
            <a:lvl1pPr>
              <a:lnSpc>
                <a:spcPct val="100000"/>
              </a:lnSpc>
              <a:spcBef>
                <a:spcPts val="0"/>
              </a:spcBef>
              <a:defRPr sz="3599"/>
            </a:lvl1pPr>
            <a:lvl2pPr marL="272968" indent="0">
              <a:buNone/>
              <a:defRPr/>
            </a:lvl2pPr>
          </a:lstStyle>
          <a:p>
            <a:pPr lvl="0"/>
            <a:r>
              <a:rPr lang="en-US"/>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141483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1"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1" y="2514601"/>
            <a:ext cx="5027613" cy="1371601"/>
          </a:xfrm>
        </p:spPr>
        <p:txBody>
          <a:bodyPr anchor="ctr"/>
          <a:lstStyle>
            <a:lvl1pPr>
              <a:spcBef>
                <a:spcPts val="0"/>
              </a:spcBef>
              <a:defRPr sz="3599">
                <a:solidFill>
                  <a:schemeClr val="tx2"/>
                </a:solidFill>
              </a:defRPr>
            </a:lvl1pPr>
          </a:lstStyle>
          <a:p>
            <a:pPr lvl="0"/>
            <a:r>
              <a:rPr lang="en-US"/>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3"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1" y="5507147"/>
            <a:ext cx="1371064" cy="423862"/>
          </a:xfrm>
        </p:spPr>
        <p:txBody>
          <a:bodyPr/>
          <a:lstStyle>
            <a:lvl1pPr algn="l">
              <a:defRPr sz="1200">
                <a:solidFill>
                  <a:schemeClr val="accent4"/>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7" y="5507147"/>
            <a:ext cx="1371064" cy="423862"/>
          </a:xfrm>
        </p:spPr>
        <p:txBody>
          <a:bodyPr/>
          <a:lstStyle>
            <a:lvl1pPr algn="l">
              <a:defRPr sz="1200">
                <a:solidFill>
                  <a:schemeClr val="accent6"/>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10" y="5507147"/>
            <a:ext cx="1371064"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9" y="5507147"/>
            <a:ext cx="1371064" cy="423862"/>
          </a:xfrm>
        </p:spPr>
        <p:txBody>
          <a:bodyPr/>
          <a:lstStyle>
            <a:lvl1pPr algn="l">
              <a:defRPr sz="1200">
                <a:solidFill>
                  <a:schemeClr val="accent5"/>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333619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Tree>
    <p:extLst>
      <p:ext uri="{BB962C8B-B14F-4D97-AF65-F5344CB8AC3E}">
        <p14:creationId xmlns:p14="http://schemas.microsoft.com/office/powerpoint/2010/main" val="395094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3"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8471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34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3"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3" y="4133699"/>
            <a:ext cx="3585557" cy="692497"/>
          </a:xfrm>
          <a:prstGeom prst="rect">
            <a:avLst/>
          </a:prstGeom>
        </p:spPr>
        <p:txBody>
          <a:bodyPr wrap="square" lIns="0" tIns="0" rIns="0" bIns="0" rtlCol="0">
            <a:spAutoFit/>
          </a:bodyPr>
          <a:lstStyle/>
          <a:p>
            <a:pPr algn="r" defTabSz="914126" rtl="0" eaLnBrk="1" latinLnBrk="0" hangingPunct="1">
              <a:lnSpc>
                <a:spcPct val="90000"/>
              </a:lnSpc>
              <a:spcBef>
                <a:spcPct val="0"/>
              </a:spcBef>
              <a:spcAft>
                <a:spcPts val="600"/>
              </a:spcAft>
              <a:buNone/>
            </a:pPr>
            <a:r>
              <a:rPr lang="en-US" sz="4999"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7"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06219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1"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6" y="3906062"/>
            <a:ext cx="10962687" cy="2380795"/>
          </a:xfrm>
          <a:prstGeom prst="rect">
            <a:avLst/>
          </a:prstGeom>
          <a:noFill/>
        </p:spPr>
        <p:txBody>
          <a:bodyPr wrap="square" lIns="0" tIns="0" rIns="0" bIns="0" rtlCol="0">
            <a:noAutofit/>
          </a:bodyPr>
          <a:lstStyle/>
          <a:p>
            <a:pPr>
              <a:lnSpc>
                <a:spcPct val="130000"/>
              </a:lnSpc>
            </a:pPr>
            <a:r>
              <a:rPr lang="en-US" sz="1799">
                <a:solidFill>
                  <a:schemeClr val="bg1"/>
                </a:solidFill>
              </a:rPr>
              <a:t>If yes, you are good to go!</a:t>
            </a:r>
          </a:p>
          <a:p>
            <a:pPr>
              <a:lnSpc>
                <a:spcPct val="130000"/>
              </a:lnSpc>
            </a:pPr>
            <a:r>
              <a:rPr lang="en-US" sz="1799">
                <a:solidFill>
                  <a:schemeClr val="bg1"/>
                </a:solidFill>
              </a:rPr>
              <a:t>If the answer is no, you do not have the Metropolis font installed.</a:t>
            </a:r>
          </a:p>
          <a:p>
            <a:pPr>
              <a:lnSpc>
                <a:spcPct val="130000"/>
              </a:lnSpc>
            </a:pPr>
            <a:endParaRPr lang="en-US" sz="1799">
              <a:solidFill>
                <a:schemeClr val="bg1"/>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bg1"/>
                </a:solidFill>
                <a:hlinkClick r:id="rId2">
                  <a:extLst>
                    <a:ext uri="{A12FA001-AC4F-418D-AE19-62706E023703}">
                      <ahyp:hlinkClr xmlns:ahyp="http://schemas.microsoft.com/office/drawing/2018/hyperlinkcolor" val="tx"/>
                    </a:ext>
                  </a:extLst>
                </a:hlinkClick>
              </a:rPr>
              <a:t>Click here</a:t>
            </a:r>
            <a:r>
              <a:rPr lang="en-US" sz="1799">
                <a:solidFill>
                  <a:schemeClr val="bg1"/>
                </a:solidFill>
              </a:rPr>
              <a:t> to download the font</a:t>
            </a:r>
            <a:r>
              <a:rPr lang="en-US" sz="1799" baseline="0">
                <a:solidFill>
                  <a:schemeClr val="bg1"/>
                </a:solidFill>
              </a:rPr>
              <a:t>.</a:t>
            </a:r>
          </a:p>
          <a:p>
            <a:pPr marL="399930" marR="0" lvl="0" indent="-226945"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bg1"/>
                </a:solidFill>
              </a:rPr>
              <a:t>Log in with SSO and select the Brand Assets tab in Brand Central</a:t>
            </a:r>
          </a:p>
          <a:p>
            <a:pPr>
              <a:lnSpc>
                <a:spcPct val="130000"/>
              </a:lnSpc>
            </a:pPr>
            <a:r>
              <a:rPr lang="en-US" sz="1799">
                <a:solidFill>
                  <a:schemeClr val="bg1"/>
                </a:solidFill>
              </a:rPr>
              <a:t>Need more information on how to install fonts? </a:t>
            </a:r>
            <a:br>
              <a:rPr lang="en-US" sz="1799">
                <a:solidFill>
                  <a:schemeClr val="bg1"/>
                </a:solidFill>
              </a:rPr>
            </a:br>
            <a:r>
              <a:rPr lang="en-US" sz="1799">
                <a:solidFill>
                  <a:schemeClr val="bg1"/>
                </a:solidFill>
              </a:rPr>
              <a:t>Refer to the quick-start section in the template guidelines or contact Oasis.</a:t>
            </a:r>
          </a:p>
          <a:p>
            <a:pPr>
              <a:lnSpc>
                <a:spcPct val="130000"/>
              </a:lnSpc>
            </a:pPr>
            <a:r>
              <a:rPr lang="en-US" sz="1799">
                <a:solidFill>
                  <a:schemeClr val="bg1"/>
                </a:solidFill>
              </a:rPr>
              <a:t> </a:t>
            </a:r>
            <a:endParaRPr lang="en-US" sz="3199">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899">
                <a:solidFill>
                  <a:schemeClr val="bg1"/>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799">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7" y="838105"/>
            <a:ext cx="10962687" cy="247743"/>
          </a:xfrm>
        </p:spPr>
        <p:txBody>
          <a:bodyPr/>
          <a:lstStyle>
            <a:lvl1pPr marL="0" indent="0" algn="l">
              <a:buNone/>
              <a:defRPr sz="1999">
                <a:solidFill>
                  <a:schemeClr val="bg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4"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899">
                <a:solidFill>
                  <a:schemeClr val="bg1"/>
                </a:solidFill>
                <a:latin typeface="+mj-lt"/>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3"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9"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sz="4899"/>
            </a:p>
          </p:txBody>
        </p:sp>
      </p:grpSp>
    </p:spTree>
    <p:extLst>
      <p:ext uri="{BB962C8B-B14F-4D97-AF65-F5344CB8AC3E}">
        <p14:creationId xmlns:p14="http://schemas.microsoft.com/office/powerpoint/2010/main" val="348333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256562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3" y="721895"/>
            <a:ext cx="10876547" cy="4880008"/>
          </a:xfrm>
          <a:prstGeom prst="rect">
            <a:avLst/>
          </a:prstGeom>
          <a:noFill/>
        </p:spPr>
        <p:txBody>
          <a:bodyPr wrap="square" lIns="0" tIns="0" rIns="0" bIns="0" rtlCol="0" anchor="ctr">
            <a:noAutofit/>
          </a:bodyPr>
          <a:lstStyle/>
          <a:p>
            <a:pPr algn="ctr">
              <a:lnSpc>
                <a:spcPct val="90000"/>
              </a:lnSpc>
            </a:pPr>
            <a:r>
              <a:rPr lang="en-US" sz="5398" spc="300">
                <a:solidFill>
                  <a:schemeClr val="bg1"/>
                </a:solidFill>
              </a:rPr>
              <a:t>DO NOT USE </a:t>
            </a:r>
          </a:p>
          <a:p>
            <a:pPr algn="ctr">
              <a:lnSpc>
                <a:spcPct val="90000"/>
              </a:lnSpc>
            </a:pPr>
            <a:endParaRPr lang="en-US" sz="5398" spc="300">
              <a:solidFill>
                <a:schemeClr val="bg1"/>
              </a:solidFill>
            </a:endParaRPr>
          </a:p>
          <a:p>
            <a:pPr algn="ctr">
              <a:lnSpc>
                <a:spcPct val="90000"/>
              </a:lnSpc>
            </a:pPr>
            <a:r>
              <a:rPr lang="en-US" sz="5398" spc="300">
                <a:solidFill>
                  <a:schemeClr val="bg1"/>
                </a:solidFill>
              </a:rPr>
              <a:t>ALL LAYOUTS PAST THIS ARE NOT PART OF THIS TEMPLATE</a:t>
            </a:r>
          </a:p>
        </p:txBody>
      </p:sp>
    </p:spTree>
    <p:extLst>
      <p:ext uri="{BB962C8B-B14F-4D97-AF65-F5344CB8AC3E}">
        <p14:creationId xmlns:p14="http://schemas.microsoft.com/office/powerpoint/2010/main" val="220186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7217DE-1965-47B9-B9BF-BF37EF137B14}"/>
              </a:ext>
            </a:extLst>
          </p:cNvPr>
          <p:cNvGraphicFramePr>
            <a:graphicFrameLocks noChangeAspect="1"/>
          </p:cNvGraphicFramePr>
          <p:nvPr userDrawn="1">
            <p:custDataLst>
              <p:tags r:id="rId2"/>
            </p:custData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053"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6B7217DE-1965-47B9-B9BF-BF37EF137B14}"/>
                          </a:ext>
                        </a:extLst>
                      </p:cNvPr>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799">
              <a:solidFill>
                <a:srgbClr val="717074"/>
              </a:solidFill>
              <a:latin typeface="Metropolis Ligh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276717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8527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1468" y="2014608"/>
            <a:ext cx="6062978" cy="1234440"/>
          </a:xfrm>
        </p:spPr>
        <p:txBody>
          <a:bodyPr wrap="square" anchor="b"/>
          <a:lstStyle>
            <a:lvl1pPr algn="l">
              <a:defRPr sz="4000" b="0" cap="none" baseline="0">
                <a:solidFill>
                  <a:schemeClr val="bg1"/>
                </a:solidFill>
              </a:defRPr>
            </a:lvl1pPr>
          </a:lstStyle>
          <a:p>
            <a:r>
              <a:rPr lang="en-US" dirty="0"/>
              <a:t>Click to Edit Master </a:t>
            </a:r>
            <a:br>
              <a:rPr lang="en-US" dirty="0"/>
            </a:br>
            <a:r>
              <a:rPr lang="en-US" dirty="0"/>
              <a:t>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551468" y="3303246"/>
            <a:ext cx="6062978" cy="416403"/>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551468" y="4737425"/>
            <a:ext cx="6062978" cy="355601"/>
          </a:xfrm>
        </p:spPr>
        <p:txBody>
          <a:bodyPr anchor="b"/>
          <a:lstStyle>
            <a:lvl1pPr algn="l">
              <a:buNone/>
              <a:defRPr sz="1600">
                <a:solidFill>
                  <a:schemeClr val="bg1"/>
                </a:solidFill>
              </a:defRPr>
            </a:lvl1pPr>
          </a:lstStyle>
          <a:p>
            <a:pPr lvl="0"/>
            <a:r>
              <a:rPr lang="en-US" dirty="0"/>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551468" y="5138745"/>
            <a:ext cx="6062978" cy="355601"/>
          </a:xfrm>
        </p:spPr>
        <p:txBody>
          <a:bodyPr/>
          <a:lstStyle>
            <a:lvl1pPr algn="l">
              <a:buNone/>
              <a:defRPr sz="1600">
                <a:solidFill>
                  <a:schemeClr val="bg1"/>
                </a:solidFill>
              </a:defRPr>
            </a:lvl1pPr>
          </a:lstStyle>
          <a:p>
            <a:pPr lvl="0"/>
            <a:r>
              <a:rPr lang="en-US" dirty="0"/>
              <a:t>Author Title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53521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46164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0314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1949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13082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0532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20361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166793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48949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233731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6821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80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1324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89209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35312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74696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316897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227160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138296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70701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47992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42081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40178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13001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242095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012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75868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133484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256407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8287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213511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01060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7873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10164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65894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9542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58977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4409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114021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dirty="0"/>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dirty="0"/>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dirty="0"/>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dirty="0"/>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dirty="0"/>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dirty="0"/>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31774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26942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2427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0719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130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82670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297044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38018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7217DE-1965-47B9-B9BF-BF37EF137B1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7"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6B7217DE-1965-47B9-B9BF-BF37EF137B1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305655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04212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44704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113121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a:t>
                </a:r>
                <a:r>
                  <a:rPr lang="en-US" sz="700" dirty="0" err="1"/>
                  <a:t>sagittis</a:t>
                </a:r>
                <a:r>
                  <a:rPr lang="en-US" sz="700" dirty="0"/>
                  <a:t> at </a:t>
                </a:r>
                <a:r>
                  <a:rPr lang="en-US" sz="700" dirty="0" err="1"/>
                  <a:t>feugiat</a:t>
                </a:r>
                <a:r>
                  <a:rPr lang="en-US" sz="700" dirty="0"/>
                  <a:t> </a:t>
                </a:r>
                <a:r>
                  <a:rPr lang="en-US" sz="700" dirty="0" err="1"/>
                  <a:t>eget</a:t>
                </a:r>
                <a:r>
                  <a:rPr lang="en-US" sz="700" dirty="0"/>
                  <a:t>, </a:t>
                </a:r>
                <a:r>
                  <a:rPr lang="en-US" sz="700" dirty="0" err="1"/>
                  <a:t>viverra</a:t>
                </a:r>
                <a:r>
                  <a:rPr lang="en-US" sz="700" dirty="0"/>
                  <a:t> </a:t>
                </a:r>
                <a:r>
                  <a:rPr lang="en-US" sz="700" dirty="0" err="1"/>
                  <a:t>eu</a:t>
                </a:r>
                <a:r>
                  <a:rPr lang="en-US" sz="700" dirty="0"/>
                  <a:t> libero. Vestibulum a </a:t>
                </a:r>
                <a:r>
                  <a:rPr lang="en-US" sz="700" dirty="0" err="1"/>
                  <a:t>justo</a:t>
                </a:r>
                <a:r>
                  <a:rPr lang="en-US" sz="700" dirty="0"/>
                  <a:t> mi. </a:t>
                </a:r>
                <a:r>
                  <a:rPr lang="en-US" sz="700" dirty="0" err="1"/>
                  <a:t>Etiam</a:t>
                </a:r>
                <a:r>
                  <a:rPr lang="en-US" sz="700" dirty="0"/>
                  <a:t> </a:t>
                </a:r>
                <a:r>
                  <a:rPr lang="en-US" sz="700" dirty="0" err="1"/>
                  <a:t>blandit</a:t>
                </a:r>
                <a:r>
                  <a:rPr lang="en-US" sz="700" dirty="0"/>
                  <a:t> tempus </a:t>
                </a:r>
                <a:r>
                  <a:rPr lang="en-US" sz="700" dirty="0" err="1"/>
                  <a:t>odio</a:t>
                </a:r>
                <a:r>
                  <a:rPr lang="en-US" sz="700" dirty="0"/>
                  <a:t>. </a:t>
                </a:r>
                <a:r>
                  <a:rPr lang="en-US" sz="700" dirty="0" err="1"/>
                  <a:t>Fusce</a:t>
                </a:r>
                <a:r>
                  <a:rPr lang="en-US" sz="700" dirty="0"/>
                  <a:t> </a:t>
                </a:r>
                <a:r>
                  <a:rPr lang="en-US" sz="700" dirty="0" err="1"/>
                  <a:t>orci</a:t>
                </a:r>
                <a:r>
                  <a:rPr lang="en-US" sz="700" dirty="0"/>
                  <a:t> </a:t>
                </a:r>
                <a:r>
                  <a:rPr lang="en-US" sz="700" dirty="0" err="1"/>
                  <a:t>lectus</a:t>
                </a:r>
                <a:r>
                  <a:rPr lang="en-US" sz="700" dirty="0"/>
                  <a:t>, </a:t>
                </a:r>
                <a:r>
                  <a:rPr lang="en-US" sz="700" dirty="0" err="1"/>
                  <a:t>tincidunt</a:t>
                </a:r>
                <a:r>
                  <a:rPr lang="en-US" sz="700" dirty="0"/>
                  <a:t> </a:t>
                </a:r>
                <a:r>
                  <a:rPr lang="en-US" sz="700" dirty="0" err="1"/>
                  <a:t>eget</a:t>
                </a:r>
                <a:r>
                  <a:rPr lang="en-US" sz="700" dirty="0"/>
                  <a:t> </a:t>
                </a:r>
                <a:r>
                  <a:rPr lang="en-US" sz="700" dirty="0" err="1"/>
                  <a:t>hendrerit</a:t>
                </a:r>
                <a:r>
                  <a:rPr lang="en-US" sz="700" dirty="0"/>
                  <a:t> </a:t>
                </a:r>
                <a:r>
                  <a:rPr lang="en-US" sz="700" dirty="0" err="1"/>
                  <a:t>quis</a:t>
                </a:r>
                <a:r>
                  <a:rPr lang="en-US" sz="700" dirty="0"/>
                  <a:t>, </a:t>
                </a:r>
                <a:r>
                  <a:rPr lang="en-US" sz="700" dirty="0" err="1"/>
                  <a:t>blandit</a:t>
                </a:r>
                <a:r>
                  <a:rPr lang="en-US" sz="700" dirty="0"/>
                  <a:t> non</a:t>
                </a:r>
              </a:p>
            </p:txBody>
          </p:sp>
        </p:grp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7217DE-1965-47B9-B9BF-BF37EF137B1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6B7217DE-1965-47B9-B9BF-BF37EF137B1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149682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14709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414137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52848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47919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38029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9698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85179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30709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Tree>
    <p:extLst>
      <p:ext uri="{BB962C8B-B14F-4D97-AF65-F5344CB8AC3E}">
        <p14:creationId xmlns:p14="http://schemas.microsoft.com/office/powerpoint/2010/main" val="172692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41430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327069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60579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82623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4925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67553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28237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5770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tx1"/>
                </a:solidFill>
                <a:latin typeface="+mj-lt"/>
                <a:ea typeface="Verdana" panose="020B0604030504040204" pitchFamily="34" charset="0"/>
                <a:cs typeface="Verdana" panose="020B0604030504040204" pitchFamily="34" charset="0"/>
              </a:rPr>
              <a:t>Confidential   </a:t>
            </a:r>
            <a:r>
              <a:rPr lang="en-US" sz="800">
                <a:solidFill>
                  <a:schemeClr val="tx1"/>
                </a:solidFill>
                <a:latin typeface="+mj-lt"/>
                <a:ea typeface="Verdana" panose="020B0604030504040204" pitchFamily="34" charset="0"/>
                <a:cs typeface="Arial" panose="020B0604020202020204" pitchFamily="34" charset="0"/>
              </a:rPr>
              <a:t>│</a:t>
            </a:r>
            <a:r>
              <a:rPr lang="en-US" sz="800">
                <a:solidFill>
                  <a:schemeClr val="tx1"/>
                </a:solidFill>
                <a:latin typeface="+mj-lt"/>
                <a:ea typeface="Verdana" panose="020B0604030504040204" pitchFamily="34" charset="0"/>
                <a:cs typeface="Verdana" panose="020B0604030504040204" pitchFamily="34" charset="0"/>
              </a:rPr>
              <a:t>  ©2019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1789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8722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2808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259728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0274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97749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341733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100839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351238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722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61722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260047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p:spTree>
    <p:extLst>
      <p:ext uri="{BB962C8B-B14F-4D97-AF65-F5344CB8AC3E}">
        <p14:creationId xmlns:p14="http://schemas.microsoft.com/office/powerpoint/2010/main" val="286830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11933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22636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47106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0307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7696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Tree>
    <p:extLst>
      <p:ext uri="{BB962C8B-B14F-4D97-AF65-F5344CB8AC3E}">
        <p14:creationId xmlns:p14="http://schemas.microsoft.com/office/powerpoint/2010/main" val="135586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61480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097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397527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3312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dirty="0"/>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dirty="0"/>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dirty="0"/>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dirty="0"/>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dirty="0"/>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dirty="0"/>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341976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Tree>
    <p:extLst>
      <p:ext uri="{BB962C8B-B14F-4D97-AF65-F5344CB8AC3E}">
        <p14:creationId xmlns:p14="http://schemas.microsoft.com/office/powerpoint/2010/main" val="280351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49409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82415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234400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hlinkClick r:id="rId2">
                  <a:extLst>
                    <a:ext uri="{A12FA001-AC4F-418D-AE19-62706E023703}">
                      <ahyp:hlinkClr xmlns:ahyp="http://schemas.microsoft.com/office/drawing/2018/hyperlinkcolor" val="tx"/>
                    </a:ext>
                  </a:extLst>
                </a:hlinkClick>
              </a:rPr>
              <a:t>Click here</a:t>
            </a:r>
            <a:r>
              <a:rPr lang="en-US" sz="1800">
                <a:solidFill>
                  <a:schemeClr val="bg1"/>
                </a:solidFill>
              </a:rPr>
              <a:t> to download the font</a:t>
            </a:r>
            <a:r>
              <a:rPr lang="en-US" sz="1800" baseline="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a:solidFill>
                  <a:schemeClr val="bg1"/>
                </a:solidFill>
              </a:rPr>
              <a:t>Log in with SSO and select the Brand Assets tab in Brand Central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guidelines or contact Oasis.</a:t>
            </a:r>
          </a:p>
          <a:p>
            <a:pPr>
              <a:lnSpc>
                <a:spcPct val="130000"/>
              </a:lnSpc>
            </a:pPr>
            <a:r>
              <a:rPr lang="en-US" sz="1800">
                <a:solidFill>
                  <a:schemeClr val="bg1"/>
                </a:solidFill>
              </a:rPr>
              <a:t> </a:t>
            </a:r>
            <a:endParaRPr lang="en-US" sz="320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a:p>
          </p:txBody>
        </p:sp>
      </p:grpSp>
    </p:spTree>
    <p:extLst>
      <p:ext uri="{BB962C8B-B14F-4D97-AF65-F5344CB8AC3E}">
        <p14:creationId xmlns:p14="http://schemas.microsoft.com/office/powerpoint/2010/main" val="8797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408521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107499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7217DE-1965-47B9-B9BF-BF37EF137B1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6B7217DE-1965-47B9-B9BF-BF37EF137B1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Tree>
    <p:extLst>
      <p:ext uri="{BB962C8B-B14F-4D97-AF65-F5344CB8AC3E}">
        <p14:creationId xmlns:p14="http://schemas.microsoft.com/office/powerpoint/2010/main" val="42353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©2019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451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pecial">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3" name="Subtitle 2">
            <a:extLst>
              <a:ext uri="{FF2B5EF4-FFF2-40B4-BE49-F238E27FC236}">
                <a16:creationId xmlns:a16="http://schemas.microsoft.com/office/drawing/2014/main" id="{DC3375BC-9F3D-422F-A254-2BBC51B4F9B1}"/>
              </a:ext>
            </a:extLst>
          </p:cNvPr>
          <p:cNvSpPr>
            <a:spLocks noGrp="1"/>
          </p:cNvSpPr>
          <p:nvPr>
            <p:ph type="subTitle" idx="10"/>
          </p:nvPr>
        </p:nvSpPr>
        <p:spPr>
          <a:xfrm>
            <a:off x="592867" y="1005841"/>
            <a:ext cx="10962687" cy="247743"/>
          </a:xfrm>
        </p:spPr>
        <p:txBody>
          <a:bodyPr/>
          <a:lstStyle>
            <a:lvl1pPr marL="0" indent="0" algn="l">
              <a:lnSpc>
                <a:spcPct val="100000"/>
              </a:lnSpc>
              <a:spcBef>
                <a:spcPts val="0"/>
              </a:spcBef>
              <a:buNone/>
              <a:defRPr sz="1999">
                <a:solidFill>
                  <a:schemeClr val="accent4"/>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4" name="Text Placeholder 3">
            <a:extLst>
              <a:ext uri="{FF2B5EF4-FFF2-40B4-BE49-F238E27FC236}">
                <a16:creationId xmlns:a16="http://schemas.microsoft.com/office/drawing/2014/main" id="{30C0A10E-9734-47B7-9583-A8DD5263A251}"/>
              </a:ext>
            </a:extLst>
          </p:cNvPr>
          <p:cNvSpPr>
            <a:spLocks noGrp="1"/>
          </p:cNvSpPr>
          <p:nvPr>
            <p:ph type="body" sz="quarter" idx="15" hasCustomPrompt="1"/>
          </p:nvPr>
        </p:nvSpPr>
        <p:spPr>
          <a:xfrm>
            <a:off x="580874" y="552451"/>
            <a:ext cx="10893762" cy="428625"/>
          </a:xfrm>
        </p:spPr>
        <p:txBody>
          <a:bodyPr/>
          <a:lstStyle>
            <a:lvl1pPr>
              <a:defRPr sz="2799">
                <a:solidFill>
                  <a:schemeClr val="accent2"/>
                </a:solidFill>
                <a:latin typeface="+mj-lt"/>
              </a:defRPr>
            </a:lvl1pPr>
          </a:lstStyle>
          <a:p>
            <a:r>
              <a:rPr lang="en-US"/>
              <a:t>Click to edit Master subtitle style</a:t>
            </a:r>
          </a:p>
        </p:txBody>
      </p:sp>
    </p:spTree>
    <p:custDataLst>
      <p:tags r:id="rId1"/>
    </p:custDataLst>
    <p:extLst>
      <p:ext uri="{BB962C8B-B14F-4D97-AF65-F5344CB8AC3E}">
        <p14:creationId xmlns:p14="http://schemas.microsoft.com/office/powerpoint/2010/main" val="15365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81"/>
            <a:ext cx="5116452" cy="416403"/>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8"/>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234990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44602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6"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40"/>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8"/>
            <a:ext cx="5116452" cy="416403"/>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7"/>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7"/>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a:solidFill>
                  <a:schemeClr val="bg1"/>
                </a:solidFill>
                <a:latin typeface="+mj-lt"/>
                <a:ea typeface="Verdana" panose="020B0604030504040204" pitchFamily="34" charset="0"/>
                <a:cs typeface="Verdana" panose="020B0604030504040204" pitchFamily="34" charset="0"/>
              </a:rPr>
              <a:t>Confidential   </a:t>
            </a:r>
            <a:r>
              <a:rPr lang="en-US" sz="800">
                <a:solidFill>
                  <a:schemeClr val="bg1"/>
                </a:solidFill>
                <a:latin typeface="+mj-lt"/>
                <a:ea typeface="Verdana" panose="020B0604030504040204" pitchFamily="34" charset="0"/>
                <a:cs typeface="Arial" panose="020B0604020202020204" pitchFamily="34" charset="0"/>
              </a:rPr>
              <a:t>│</a:t>
            </a:r>
            <a:r>
              <a:rPr lang="en-US" sz="800">
                <a:solidFill>
                  <a:schemeClr val="bg1"/>
                </a:solidFill>
                <a:latin typeface="+mj-lt"/>
                <a:ea typeface="Verdana" panose="020B0604030504040204" pitchFamily="34" charset="0"/>
                <a:cs typeface="Verdana" panose="020B0604030504040204" pitchFamily="34" charset="0"/>
              </a:rPr>
              <a:t>  ©2019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426035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6"/>
            <a:ext cx="1933864" cy="534891"/>
          </a:xfrm>
          <a:prstGeom prst="rect">
            <a:avLst/>
          </a:prstGeom>
          <a:noFill/>
        </p:spPr>
        <p:txBody>
          <a:bodyPr wrap="square" lIns="0" tIns="0" rIns="0" bIns="0" rtlCol="0">
            <a:noAutofit/>
          </a:bodyPr>
          <a:lstStyle/>
          <a:p>
            <a:pPr>
              <a:lnSpc>
                <a:spcPct val="90000"/>
              </a:lnSpc>
            </a:pPr>
            <a:r>
              <a:rPr lang="en-US" sz="3199">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9"/>
            <a:ext cx="7315200" cy="4322783"/>
          </a:xfrm>
        </p:spPr>
        <p:txBody>
          <a:bodyPr anchor="t"/>
          <a:lstStyle>
            <a:lvl1pPr marL="0" indent="0">
              <a:spcBef>
                <a:spcPts val="1799"/>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52109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032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22813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3"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8"/>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15625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accent4"/>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13709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0"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599" b="0" cap="none" baseline="0">
                <a:solidFill>
                  <a:schemeClr val="accent2"/>
                </a:solidFill>
              </a:defRPr>
            </a:lvl1pPr>
          </a:lstStyle>
          <a:p>
            <a:r>
              <a:rPr lang="en-US"/>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3"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Confidential</a:t>
            </a:r>
            <a:r>
              <a:rPr lang="en-US" sz="800">
                <a:solidFill>
                  <a:schemeClr val="bg1"/>
                </a:solidFill>
                <a:latin typeface="+mj-lt"/>
                <a:ea typeface="Verdana" panose="020B0604030504040204" pitchFamily="34" charset="0"/>
                <a:cs typeface="Verdana" panose="020B0604030504040204" pitchFamily="34" charset="0"/>
              </a:rPr>
              <a:t>  </a:t>
            </a:r>
            <a:r>
              <a:rPr lang="en-US" sz="800" kern="1200">
                <a:solidFill>
                  <a:schemeClr val="tx1"/>
                </a:solidFill>
                <a:latin typeface="+mj-lt"/>
                <a:ea typeface="+mn-ea"/>
                <a:cs typeface="Arial" panose="020B0604020202020204" pitchFamily="34" charset="0"/>
              </a:rPr>
              <a:t> │  </a:t>
            </a:r>
            <a:r>
              <a:rPr lang="en-US" sz="800" kern="1200">
                <a:solidFill>
                  <a:schemeClr val="tx1"/>
                </a:solidFill>
                <a:latin typeface="+mj-lt"/>
                <a:ea typeface="+mn-ea"/>
                <a:cs typeface="+mn-cs"/>
              </a:rPr>
              <a:t>©2019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8"/>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5"/>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799">
              <a:solidFill>
                <a:schemeClr val="tx1"/>
              </a:solidFill>
              <a:latin typeface="+mj-lt"/>
            </a:endParaRPr>
          </a:p>
        </p:txBody>
      </p:sp>
    </p:spTree>
    <p:extLst>
      <p:ext uri="{BB962C8B-B14F-4D97-AF65-F5344CB8AC3E}">
        <p14:creationId xmlns:p14="http://schemas.microsoft.com/office/powerpoint/2010/main" val="7293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image" Target="../media/image2.svg"/><Relationship Id="rId5" Type="http://schemas.openxmlformats.org/officeDocument/2006/relationships/slideLayout" Target="../slideLayouts/slideLayout4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image" Target="../media/image1.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8" Type="http://schemas.openxmlformats.org/officeDocument/2006/relationships/slideLayout" Target="../slideLayouts/slideLayout48.xml"/><Relationship Id="rId51" Type="http://schemas.openxmlformats.org/officeDocument/2006/relationships/theme" Target="../theme/theme2.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0" Type="http://schemas.openxmlformats.org/officeDocument/2006/relationships/slideLayout" Target="../slideLayouts/slideLayout60.xml"/><Relationship Id="rId41" Type="http://schemas.openxmlformats.org/officeDocument/2006/relationships/slideLayout" Target="../slideLayouts/slideLayout8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47" Type="http://schemas.openxmlformats.org/officeDocument/2006/relationships/slideLayout" Target="../slideLayouts/slideLayout137.xml"/><Relationship Id="rId50" Type="http://schemas.openxmlformats.org/officeDocument/2006/relationships/theme" Target="../theme/theme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9" Type="http://schemas.openxmlformats.org/officeDocument/2006/relationships/slideLayout" Target="../slideLayouts/slideLayout119.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49" Type="http://schemas.openxmlformats.org/officeDocument/2006/relationships/slideLayout" Target="../slideLayouts/slideLayout139.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52" Type="http://schemas.openxmlformats.org/officeDocument/2006/relationships/image" Target="../media/image14.svg"/><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48" Type="http://schemas.openxmlformats.org/officeDocument/2006/relationships/slideLayout" Target="../slideLayouts/slideLayout138.xml"/><Relationship Id="rId8" Type="http://schemas.openxmlformats.org/officeDocument/2006/relationships/slideLayout" Target="../slideLayouts/slideLayout98.xml"/><Relationship Id="rId51" Type="http://schemas.openxmlformats.org/officeDocument/2006/relationships/image" Target="../media/image1.png"/><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slideLayout" Target="../slideLayouts/slideLayout136.xml"/><Relationship Id="rId20" Type="http://schemas.openxmlformats.org/officeDocument/2006/relationships/slideLayout" Target="../slideLayouts/slideLayout110.xml"/><Relationship Id="rId41" Type="http://schemas.openxmlformats.org/officeDocument/2006/relationships/slideLayout" Target="../slideLayouts/slideLayout131.xml"/><Relationship Id="rId1" Type="http://schemas.openxmlformats.org/officeDocument/2006/relationships/slideLayout" Target="../slideLayouts/slideLayout91.xml"/><Relationship Id="rId6"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slideLayout" Target="../slideLayouts/slideLayout178.xml"/><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42" Type="http://schemas.openxmlformats.org/officeDocument/2006/relationships/slideLayout" Target="../slideLayouts/slideLayout181.xml"/><Relationship Id="rId47" Type="http://schemas.openxmlformats.org/officeDocument/2006/relationships/slideLayout" Target="../slideLayouts/slideLayout186.xml"/><Relationship Id="rId50" Type="http://schemas.openxmlformats.org/officeDocument/2006/relationships/theme" Target="../theme/theme4.xml"/><Relationship Id="rId7" Type="http://schemas.openxmlformats.org/officeDocument/2006/relationships/slideLayout" Target="../slideLayouts/slideLayout14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9" Type="http://schemas.openxmlformats.org/officeDocument/2006/relationships/slideLayout" Target="../slideLayouts/slideLayout168.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40" Type="http://schemas.openxmlformats.org/officeDocument/2006/relationships/slideLayout" Target="../slideLayouts/slideLayout179.xml"/><Relationship Id="rId45" Type="http://schemas.openxmlformats.org/officeDocument/2006/relationships/slideLayout" Target="../slideLayouts/slideLayout184.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49" Type="http://schemas.openxmlformats.org/officeDocument/2006/relationships/slideLayout" Target="../slideLayouts/slideLayout188.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4" Type="http://schemas.openxmlformats.org/officeDocument/2006/relationships/slideLayout" Target="../slideLayouts/slideLayout183.xml"/><Relationship Id="rId52" Type="http://schemas.openxmlformats.org/officeDocument/2006/relationships/image" Target="../media/image14.sv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43" Type="http://schemas.openxmlformats.org/officeDocument/2006/relationships/slideLayout" Target="../slideLayouts/slideLayout182.xml"/><Relationship Id="rId48" Type="http://schemas.openxmlformats.org/officeDocument/2006/relationships/slideLayout" Target="../slideLayouts/slideLayout187.xml"/><Relationship Id="rId8" Type="http://schemas.openxmlformats.org/officeDocument/2006/relationships/slideLayout" Target="../slideLayouts/slideLayout147.xml"/><Relationship Id="rId51" Type="http://schemas.openxmlformats.org/officeDocument/2006/relationships/image" Target="../media/image1.png"/><Relationship Id="rId3" Type="http://schemas.openxmlformats.org/officeDocument/2006/relationships/slideLayout" Target="../slideLayouts/slideLayout142.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slideLayout" Target="../slideLayouts/slideLayout177.xml"/><Relationship Id="rId46" Type="http://schemas.openxmlformats.org/officeDocument/2006/relationships/slideLayout" Target="../slideLayouts/slideLayout185.xml"/><Relationship Id="rId20" Type="http://schemas.openxmlformats.org/officeDocument/2006/relationships/slideLayout" Target="../slideLayouts/slideLayout159.xml"/><Relationship Id="rId41" Type="http://schemas.openxmlformats.org/officeDocument/2006/relationships/slideLayout" Target="../slideLayouts/slideLayout180.xml"/><Relationship Id="rId1" Type="http://schemas.openxmlformats.org/officeDocument/2006/relationships/slideLayout" Target="../slideLayouts/slideLayout140.xml"/><Relationship Id="rId6"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9" r:id="rId8"/>
    <p:sldLayoutId id="2147483990" r:id="rId9"/>
    <p:sldLayoutId id="2147483991"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 id="2147483982" r:id="rId36"/>
    <p:sldLayoutId id="2147483983" r:id="rId37"/>
    <p:sldLayoutId id="2147483984" r:id="rId38"/>
    <p:sldLayoutId id="2147483985" r:id="rId39"/>
    <p:sldLayoutId id="2147484145"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4232788605"/>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 id="2147484022" r:id="rId28"/>
    <p:sldLayoutId id="2147484023" r:id="rId29"/>
    <p:sldLayoutId id="2147484024" r:id="rId30"/>
    <p:sldLayoutId id="2147484025" r:id="rId31"/>
    <p:sldLayoutId id="2147484026" r:id="rId32"/>
    <p:sldLayoutId id="2147484027" r:id="rId33"/>
    <p:sldLayoutId id="2147484028" r:id="rId34"/>
    <p:sldLayoutId id="2147484029" r:id="rId35"/>
    <p:sldLayoutId id="2147484030" r:id="rId36"/>
    <p:sldLayoutId id="2147484031" r:id="rId37"/>
    <p:sldLayoutId id="2147484032" r:id="rId38"/>
    <p:sldLayoutId id="2147484033" r:id="rId39"/>
    <p:sldLayoutId id="2147484034" r:id="rId40"/>
    <p:sldLayoutId id="2147484035" r:id="rId41"/>
    <p:sldLayoutId id="2147484036" r:id="rId42"/>
    <p:sldLayoutId id="2147484037" r:id="rId43"/>
    <p:sldLayoutId id="2147484038" r:id="rId44"/>
    <p:sldLayoutId id="2147484039" r:id="rId45"/>
    <p:sldLayoutId id="2147484040" r:id="rId46"/>
    <p:sldLayoutId id="2147484041" r:id="rId47"/>
    <p:sldLayoutId id="2147484042" r:id="rId48"/>
    <p:sldLayoutId id="2147484043" r:id="rId49"/>
    <p:sldLayoutId id="2147484044"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2"/>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2"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2"/>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3"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sz="1799"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4117385321"/>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 id="2147484074" r:id="rId29"/>
    <p:sldLayoutId id="2147484075" r:id="rId30"/>
    <p:sldLayoutId id="2147484076" r:id="rId31"/>
    <p:sldLayoutId id="2147484077" r:id="rId32"/>
    <p:sldLayoutId id="2147484078" r:id="rId33"/>
    <p:sldLayoutId id="2147484079" r:id="rId34"/>
    <p:sldLayoutId id="2147484080" r:id="rId35"/>
    <p:sldLayoutId id="2147484081" r:id="rId36"/>
    <p:sldLayoutId id="2147484082" r:id="rId37"/>
    <p:sldLayoutId id="2147484083" r:id="rId38"/>
    <p:sldLayoutId id="2147484084" r:id="rId39"/>
    <p:sldLayoutId id="2147484085" r:id="rId40"/>
    <p:sldLayoutId id="2147484086" r:id="rId41"/>
    <p:sldLayoutId id="2147484087" r:id="rId42"/>
    <p:sldLayoutId id="2147484088" r:id="rId43"/>
    <p:sldLayoutId id="2147484089" r:id="rId44"/>
    <p:sldLayoutId id="2147484090" r:id="rId45"/>
    <p:sldLayoutId id="2147484091" r:id="rId46"/>
    <p:sldLayoutId id="2147484092" r:id="rId47"/>
    <p:sldLayoutId id="2147484093" r:id="rId48"/>
    <p:sldLayoutId id="214748409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2799" b="0" kern="1200">
          <a:solidFill>
            <a:schemeClr val="accent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531" indent="-228531" algn="l" defTabSz="914126" rtl="0" eaLnBrk="1" latinLnBrk="0" hangingPunct="1">
        <a:lnSpc>
          <a:spcPct val="100000"/>
        </a:lnSpc>
        <a:spcBef>
          <a:spcPts val="1799"/>
        </a:spcBef>
        <a:buClr>
          <a:schemeClr val="tx2"/>
        </a:buClr>
        <a:buSzPct val="90000"/>
        <a:buFont typeface="+mj-lt"/>
        <a:buAutoNum type="arabicPeriod"/>
        <a:defRPr sz="1999" kern="1200">
          <a:solidFill>
            <a:schemeClr val="tx2"/>
          </a:solidFill>
          <a:latin typeface="+mn-lt"/>
          <a:ea typeface="+mn-ea"/>
          <a:cs typeface="+mn-cs"/>
        </a:defRPr>
      </a:lvl6pPr>
      <a:lvl7pPr marL="512609" indent="-228531" algn="l" defTabSz="914126"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2"/>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Tree>
    <p:extLst>
      <p:ext uri="{BB962C8B-B14F-4D97-AF65-F5344CB8AC3E}">
        <p14:creationId xmlns:p14="http://schemas.microsoft.com/office/powerpoint/2010/main" val="348228831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tiff"/><Relationship Id="rId10" Type="http://schemas.openxmlformats.org/officeDocument/2006/relationships/image" Target="../media/image32.png"/><Relationship Id="rId4" Type="http://schemas.openxmlformats.org/officeDocument/2006/relationships/image" Target="../media/image26.tiff"/><Relationship Id="rId9" Type="http://schemas.openxmlformats.org/officeDocument/2006/relationships/image" Target="../media/image31.sv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D478BDF5-EDF6-4078-9F96-B72A1C37E5A4}"/>
              </a:ext>
            </a:extLst>
          </p:cNvPr>
          <p:cNvSpPr/>
          <p:nvPr/>
        </p:nvSpPr>
        <p:spPr>
          <a:xfrm>
            <a:off x="1" y="1087290"/>
            <a:ext cx="12188824" cy="5675459"/>
          </a:xfrm>
          <a:prstGeom prst="rect">
            <a:avLst/>
          </a:prstGeom>
          <a:solidFill>
            <a:schemeClr val="tx1">
              <a:lumMod val="20000"/>
              <a:lumOff val="8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Rounded Rectangle 31">
            <a:extLst>
              <a:ext uri="{FF2B5EF4-FFF2-40B4-BE49-F238E27FC236}">
                <a16:creationId xmlns:a16="http://schemas.microsoft.com/office/drawing/2014/main" id="{5E785DDC-59C4-FE42-A926-FE6F96E2277B}"/>
              </a:ext>
            </a:extLst>
          </p:cNvPr>
          <p:cNvSpPr/>
          <p:nvPr/>
        </p:nvSpPr>
        <p:spPr>
          <a:xfrm>
            <a:off x="977008" y="1772601"/>
            <a:ext cx="4660595" cy="3658091"/>
          </a:xfrm>
          <a:prstGeom prst="roundRect">
            <a:avLst>
              <a:gd name="adj" fmla="val 0"/>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37160" rIns="182880" bIns="91440" numCol="1" spcCol="0" rtlCol="0" fromWordArt="0" anchor="t" anchorCtr="0" forceAA="0" compatLnSpc="1">
            <a:prstTxWarp prst="textNoShape">
              <a:avLst/>
            </a:prstTxWarp>
            <a:noAutofit/>
          </a:bodyPr>
          <a:lstStyle/>
          <a:p>
            <a:pPr algn="ctr">
              <a:spcAft>
                <a:spcPts val="600"/>
              </a:spcAft>
            </a:pPr>
            <a:r>
              <a:rPr lang="en-US" sz="1400" dirty="0">
                <a:solidFill>
                  <a:schemeClr val="tx2"/>
                </a:solidFill>
              </a:rPr>
              <a:t> K8s  Pod</a:t>
            </a:r>
          </a:p>
        </p:txBody>
      </p:sp>
      <p:sp>
        <p:nvSpPr>
          <p:cNvPr id="4" name="Title 3">
            <a:extLst>
              <a:ext uri="{FF2B5EF4-FFF2-40B4-BE49-F238E27FC236}">
                <a16:creationId xmlns:a16="http://schemas.microsoft.com/office/drawing/2014/main" id="{6F211BAD-0260-D346-8AA9-46E9CCECA434}"/>
              </a:ext>
            </a:extLst>
          </p:cNvPr>
          <p:cNvSpPr>
            <a:spLocks noGrp="1"/>
          </p:cNvSpPr>
          <p:nvPr>
            <p:ph type="title"/>
          </p:nvPr>
        </p:nvSpPr>
        <p:spPr>
          <a:xfrm>
            <a:off x="579809" y="463215"/>
            <a:ext cx="11001004" cy="381000"/>
          </a:xfrm>
        </p:spPr>
        <p:txBody>
          <a:bodyPr/>
          <a:lstStyle/>
          <a:p>
            <a:pPr algn="ctr"/>
            <a:r>
              <a:rPr lang="en-US" dirty="0"/>
              <a:t>Microservices Before Service Mesh</a:t>
            </a:r>
          </a:p>
        </p:txBody>
      </p:sp>
      <p:sp>
        <p:nvSpPr>
          <p:cNvPr id="6" name="TextBox 5">
            <a:extLst>
              <a:ext uri="{FF2B5EF4-FFF2-40B4-BE49-F238E27FC236}">
                <a16:creationId xmlns:a16="http://schemas.microsoft.com/office/drawing/2014/main" id="{FF04138E-35A9-3C42-8B86-AB06F31533D3}"/>
              </a:ext>
            </a:extLst>
          </p:cNvPr>
          <p:cNvSpPr txBox="1"/>
          <p:nvPr/>
        </p:nvSpPr>
        <p:spPr>
          <a:xfrm>
            <a:off x="1128338" y="5619253"/>
            <a:ext cx="4357934" cy="430887"/>
          </a:xfrm>
          <a:prstGeom prst="rect">
            <a:avLst/>
          </a:prstGeom>
        </p:spPr>
        <p:txBody>
          <a:bodyPr wrap="square" lIns="0" tIns="0" rIns="0" bIns="0" rtlCol="0" anchor="b">
            <a:spAutoFit/>
          </a:bodyPr>
          <a:lstStyle/>
          <a:p>
            <a:pPr algn="ctr">
              <a:spcAft>
                <a:spcPts val="600"/>
              </a:spcAft>
              <a:defRPr/>
            </a:pPr>
            <a:r>
              <a:rPr lang="en-US" sz="1400" b="1" dirty="0">
                <a:solidFill>
                  <a:srgbClr val="3F3F3F"/>
                </a:solidFill>
                <a:latin typeface="Metropolis"/>
              </a:rPr>
              <a:t>Pre-service mesh with</a:t>
            </a:r>
            <a:br>
              <a:rPr lang="en-US" sz="1400" b="1" dirty="0">
                <a:solidFill>
                  <a:srgbClr val="3F3F3F"/>
                </a:solidFill>
                <a:latin typeface="Metropolis"/>
              </a:rPr>
            </a:br>
            <a:r>
              <a:rPr lang="en-US" sz="1400" b="1" dirty="0">
                <a:solidFill>
                  <a:srgbClr val="3F3F3F"/>
                </a:solidFill>
                <a:latin typeface="Metropolis"/>
              </a:rPr>
              <a:t>client libraries and app frameworks</a:t>
            </a:r>
          </a:p>
        </p:txBody>
      </p:sp>
      <p:sp>
        <p:nvSpPr>
          <p:cNvPr id="28" name="Rectangle 27">
            <a:extLst>
              <a:ext uri="{FF2B5EF4-FFF2-40B4-BE49-F238E27FC236}">
                <a16:creationId xmlns:a16="http://schemas.microsoft.com/office/drawing/2014/main" id="{DE47F42C-152A-7646-A7E1-0E86E9292A4B}"/>
              </a:ext>
            </a:extLst>
          </p:cNvPr>
          <p:cNvSpPr/>
          <p:nvPr/>
        </p:nvSpPr>
        <p:spPr>
          <a:xfrm>
            <a:off x="1337723" y="2243616"/>
            <a:ext cx="3927192" cy="2955593"/>
          </a:xfrm>
          <a:prstGeom prst="rect">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b"/>
          <a:lstStyle/>
          <a:p>
            <a:pPr algn="ctr"/>
            <a:r>
              <a:rPr lang="en-US" sz="1600" b="1" dirty="0"/>
              <a:t>    App Container</a:t>
            </a:r>
          </a:p>
        </p:txBody>
      </p:sp>
      <p:pic>
        <p:nvPicPr>
          <p:cNvPr id="27" name="Picture 26">
            <a:extLst>
              <a:ext uri="{FF2B5EF4-FFF2-40B4-BE49-F238E27FC236}">
                <a16:creationId xmlns:a16="http://schemas.microsoft.com/office/drawing/2014/main" id="{9F4DD02A-E503-CE44-84AF-EC78F32657F5}"/>
              </a:ext>
            </a:extLst>
          </p:cNvPr>
          <p:cNvPicPr>
            <a:picLocks noChangeAspect="1"/>
          </p:cNvPicPr>
          <p:nvPr/>
        </p:nvPicPr>
        <p:blipFill>
          <a:blip r:embed="rId3">
            <a:alphaModFix amt="65000"/>
          </a:blip>
          <a:stretch>
            <a:fillRect/>
          </a:stretch>
        </p:blipFill>
        <p:spPr>
          <a:xfrm>
            <a:off x="5486273" y="5218951"/>
            <a:ext cx="276045" cy="276045"/>
          </a:xfrm>
          <a:prstGeom prst="rect">
            <a:avLst/>
          </a:prstGeom>
        </p:spPr>
      </p:pic>
      <p:sp>
        <p:nvSpPr>
          <p:cNvPr id="29" name="Rounded Rectangle 28">
            <a:extLst>
              <a:ext uri="{FF2B5EF4-FFF2-40B4-BE49-F238E27FC236}">
                <a16:creationId xmlns:a16="http://schemas.microsoft.com/office/drawing/2014/main" id="{C5F341FE-7C4E-CA41-8A35-83607EB2B798}"/>
              </a:ext>
            </a:extLst>
          </p:cNvPr>
          <p:cNvSpPr/>
          <p:nvPr/>
        </p:nvSpPr>
        <p:spPr>
          <a:xfrm>
            <a:off x="1537731" y="3019709"/>
            <a:ext cx="3522689" cy="510496"/>
          </a:xfrm>
          <a:prstGeom prst="roundRect">
            <a:avLst>
              <a:gd name="adj" fmla="val 0"/>
            </a:avLst>
          </a:prstGeom>
          <a:solidFill>
            <a:schemeClr val="accent4">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Observability</a:t>
            </a:r>
          </a:p>
        </p:txBody>
      </p:sp>
      <p:sp>
        <p:nvSpPr>
          <p:cNvPr id="30" name="Rounded Rectangle 29">
            <a:extLst>
              <a:ext uri="{FF2B5EF4-FFF2-40B4-BE49-F238E27FC236}">
                <a16:creationId xmlns:a16="http://schemas.microsoft.com/office/drawing/2014/main" id="{95C93E97-22BB-6A46-8C31-E4A377C0E4E5}"/>
              </a:ext>
            </a:extLst>
          </p:cNvPr>
          <p:cNvSpPr/>
          <p:nvPr/>
        </p:nvSpPr>
        <p:spPr>
          <a:xfrm>
            <a:off x="1537731" y="3621059"/>
            <a:ext cx="3522689" cy="510496"/>
          </a:xfrm>
          <a:prstGeom prst="roundRect">
            <a:avLst>
              <a:gd name="adj" fmla="val 0"/>
            </a:avLst>
          </a:prstGeom>
          <a:solidFill>
            <a:schemeClr val="accent4">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Connectivity</a:t>
            </a:r>
          </a:p>
        </p:txBody>
      </p:sp>
      <p:sp>
        <p:nvSpPr>
          <p:cNvPr id="25" name="Rounded Rectangle 24">
            <a:extLst>
              <a:ext uri="{FF2B5EF4-FFF2-40B4-BE49-F238E27FC236}">
                <a16:creationId xmlns:a16="http://schemas.microsoft.com/office/drawing/2014/main" id="{E1BDD3F7-B7B2-FB49-8E24-BAEB67F9F608}"/>
              </a:ext>
            </a:extLst>
          </p:cNvPr>
          <p:cNvSpPr/>
          <p:nvPr/>
        </p:nvSpPr>
        <p:spPr>
          <a:xfrm>
            <a:off x="1537731" y="2418359"/>
            <a:ext cx="3522689" cy="510496"/>
          </a:xfrm>
          <a:prstGeom prst="roundRect">
            <a:avLst>
              <a:gd name="adj" fmla="val 0"/>
            </a:avLst>
          </a:prstGeom>
          <a:solidFill>
            <a:schemeClr val="accent4">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Discovery</a:t>
            </a:r>
          </a:p>
        </p:txBody>
      </p:sp>
      <p:sp>
        <p:nvSpPr>
          <p:cNvPr id="34" name="Rounded Rectangle 33">
            <a:extLst>
              <a:ext uri="{FF2B5EF4-FFF2-40B4-BE49-F238E27FC236}">
                <a16:creationId xmlns:a16="http://schemas.microsoft.com/office/drawing/2014/main" id="{9A25ACC5-2C66-C24F-A814-62BFD54DB111}"/>
              </a:ext>
            </a:extLst>
          </p:cNvPr>
          <p:cNvSpPr/>
          <p:nvPr/>
        </p:nvSpPr>
        <p:spPr>
          <a:xfrm>
            <a:off x="1537731" y="4222408"/>
            <a:ext cx="3522689" cy="510496"/>
          </a:xfrm>
          <a:prstGeom prst="roundRect">
            <a:avLst>
              <a:gd name="adj" fmla="val 0"/>
            </a:avLst>
          </a:prstGeom>
          <a:solidFill>
            <a:schemeClr val="accent4">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Security</a:t>
            </a:r>
          </a:p>
        </p:txBody>
      </p:sp>
      <p:pic>
        <p:nvPicPr>
          <p:cNvPr id="38" name="Picture 37">
            <a:extLst>
              <a:ext uri="{FF2B5EF4-FFF2-40B4-BE49-F238E27FC236}">
                <a16:creationId xmlns:a16="http://schemas.microsoft.com/office/drawing/2014/main" id="{F50D0E94-736E-4F7E-86C2-6C324DC25385}"/>
              </a:ext>
            </a:extLst>
          </p:cNvPr>
          <p:cNvPicPr>
            <a:picLocks noChangeAspect="1"/>
          </p:cNvPicPr>
          <p:nvPr/>
        </p:nvPicPr>
        <p:blipFill>
          <a:blip r:embed="rId4"/>
          <a:stretch>
            <a:fillRect/>
          </a:stretch>
        </p:blipFill>
        <p:spPr>
          <a:xfrm>
            <a:off x="2599807" y="1215393"/>
            <a:ext cx="1414996" cy="474864"/>
          </a:xfrm>
          <a:prstGeom prst="rect">
            <a:avLst/>
          </a:prstGeom>
        </p:spPr>
      </p:pic>
      <p:grpSp>
        <p:nvGrpSpPr>
          <p:cNvPr id="2" name="Group 1">
            <a:extLst>
              <a:ext uri="{FF2B5EF4-FFF2-40B4-BE49-F238E27FC236}">
                <a16:creationId xmlns:a16="http://schemas.microsoft.com/office/drawing/2014/main" id="{64E9C7B9-0968-4466-BA51-699E0659FCAD}"/>
              </a:ext>
            </a:extLst>
          </p:cNvPr>
          <p:cNvGrpSpPr/>
          <p:nvPr/>
        </p:nvGrpSpPr>
        <p:grpSpPr>
          <a:xfrm>
            <a:off x="6562306" y="1213820"/>
            <a:ext cx="4787533" cy="4836319"/>
            <a:chOff x="6562306" y="1213820"/>
            <a:chExt cx="4787533" cy="4836319"/>
          </a:xfrm>
        </p:grpSpPr>
        <p:sp>
          <p:nvSpPr>
            <p:cNvPr id="26" name="Rounded Rectangle 25">
              <a:extLst>
                <a:ext uri="{FF2B5EF4-FFF2-40B4-BE49-F238E27FC236}">
                  <a16:creationId xmlns:a16="http://schemas.microsoft.com/office/drawing/2014/main" id="{D5F7FF34-2E1A-9049-8094-5572A85ACC71}"/>
                </a:ext>
              </a:extLst>
            </p:cNvPr>
            <p:cNvSpPr/>
            <p:nvPr/>
          </p:nvSpPr>
          <p:spPr>
            <a:xfrm>
              <a:off x="6562306" y="1772601"/>
              <a:ext cx="4660595" cy="3658091"/>
            </a:xfrm>
            <a:prstGeom prst="roundRect">
              <a:avLst>
                <a:gd name="adj" fmla="val 0"/>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37160" rIns="182880" bIns="91440" numCol="1" spcCol="0" rtlCol="0" fromWordArt="0" anchor="t" anchorCtr="0" forceAA="0" compatLnSpc="1">
              <a:prstTxWarp prst="textNoShape">
                <a:avLst/>
              </a:prstTxWarp>
              <a:noAutofit/>
            </a:bodyPr>
            <a:lstStyle/>
            <a:p>
              <a:pPr algn="ctr">
                <a:spcAft>
                  <a:spcPts val="600"/>
                </a:spcAft>
              </a:pPr>
              <a:r>
                <a:rPr lang="en-US" sz="1400" dirty="0">
                  <a:solidFill>
                    <a:schemeClr val="tx2"/>
                  </a:solidFill>
                </a:rPr>
                <a:t>  K8s Pod</a:t>
              </a:r>
            </a:p>
          </p:txBody>
        </p:sp>
        <p:sp>
          <p:nvSpPr>
            <p:cNvPr id="8" name="TextBox 7">
              <a:extLst>
                <a:ext uri="{FF2B5EF4-FFF2-40B4-BE49-F238E27FC236}">
                  <a16:creationId xmlns:a16="http://schemas.microsoft.com/office/drawing/2014/main" id="{89667E22-A2CC-CA4A-8F78-D61F35A9A5BD}"/>
                </a:ext>
              </a:extLst>
            </p:cNvPr>
            <p:cNvSpPr txBox="1"/>
            <p:nvPr/>
          </p:nvSpPr>
          <p:spPr>
            <a:xfrm>
              <a:off x="6898855" y="5619252"/>
              <a:ext cx="3987496" cy="430887"/>
            </a:xfrm>
            <a:prstGeom prst="rect">
              <a:avLst/>
            </a:prstGeom>
          </p:spPr>
          <p:txBody>
            <a:bodyPr wrap="square" lIns="0" tIns="0" rIns="0" bIns="0" rtlCol="0" anchor="b">
              <a:spAutoFit/>
            </a:bodyPr>
            <a:lstStyle/>
            <a:p>
              <a:pPr algn="ctr">
                <a:spcAft>
                  <a:spcPts val="600"/>
                </a:spcAft>
                <a:defRPr/>
              </a:pPr>
              <a:r>
                <a:rPr lang="en-US" sz="1400" b="1" dirty="0">
                  <a:solidFill>
                    <a:srgbClr val="3F3F3F"/>
                  </a:solidFill>
                  <a:latin typeface="Metropolis"/>
                </a:rPr>
                <a:t>Post- service</a:t>
              </a:r>
              <a:br>
                <a:rPr lang="en-US" sz="1400" b="1" dirty="0">
                  <a:solidFill>
                    <a:srgbClr val="3F3F3F"/>
                  </a:solidFill>
                  <a:latin typeface="Metropolis"/>
                </a:rPr>
              </a:br>
              <a:r>
                <a:rPr lang="en-US" sz="1400" b="1" dirty="0">
                  <a:solidFill>
                    <a:srgbClr val="3F3F3F"/>
                  </a:solidFill>
                  <a:latin typeface="Metropolis"/>
                </a:rPr>
                <a:t>meshes with sidecars</a:t>
              </a:r>
            </a:p>
          </p:txBody>
        </p:sp>
        <p:sp>
          <p:nvSpPr>
            <p:cNvPr id="33" name="Rectangle 32">
              <a:extLst>
                <a:ext uri="{FF2B5EF4-FFF2-40B4-BE49-F238E27FC236}">
                  <a16:creationId xmlns:a16="http://schemas.microsoft.com/office/drawing/2014/main" id="{0567F863-48AF-8D40-80DA-6DF0BE9E79CD}"/>
                </a:ext>
              </a:extLst>
            </p:cNvPr>
            <p:cNvSpPr/>
            <p:nvPr/>
          </p:nvSpPr>
          <p:spPr>
            <a:xfrm>
              <a:off x="8745346" y="2243616"/>
              <a:ext cx="2096262" cy="2955593"/>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b"/>
            <a:lstStyle/>
            <a:p>
              <a:pPr algn="ctr"/>
              <a:r>
                <a:rPr lang="en-US" sz="1600" b="1" dirty="0"/>
                <a:t>Sidecar Proxy</a:t>
              </a:r>
            </a:p>
          </p:txBody>
        </p:sp>
        <p:sp>
          <p:nvSpPr>
            <p:cNvPr id="36" name="Rectangle 35">
              <a:extLst>
                <a:ext uri="{FF2B5EF4-FFF2-40B4-BE49-F238E27FC236}">
                  <a16:creationId xmlns:a16="http://schemas.microsoft.com/office/drawing/2014/main" id="{DB95C94C-1770-294C-9875-BF1874C84F77}"/>
                </a:ext>
              </a:extLst>
            </p:cNvPr>
            <p:cNvSpPr/>
            <p:nvPr/>
          </p:nvSpPr>
          <p:spPr>
            <a:xfrm>
              <a:off x="6898233" y="2243616"/>
              <a:ext cx="1335843" cy="2955593"/>
            </a:xfrm>
            <a:prstGeom prst="rect">
              <a:avLst/>
            </a:prstGeom>
            <a:solidFill>
              <a:schemeClr val="accent4"/>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lIns="0" rIns="0" bIns="91440" rtlCol="0" anchor="ctr"/>
            <a:lstStyle/>
            <a:p>
              <a:pPr algn="ctr"/>
              <a:r>
                <a:rPr lang="en-US" sz="1600" b="1" dirty="0"/>
                <a:t>App Container</a:t>
              </a:r>
            </a:p>
          </p:txBody>
        </p:sp>
        <p:cxnSp>
          <p:nvCxnSpPr>
            <p:cNvPr id="40" name="Straight Arrow Connector 39">
              <a:extLst>
                <a:ext uri="{FF2B5EF4-FFF2-40B4-BE49-F238E27FC236}">
                  <a16:creationId xmlns:a16="http://schemas.microsoft.com/office/drawing/2014/main" id="{61AE7B43-1537-A940-9132-F428DD4A92FF}"/>
                </a:ext>
              </a:extLst>
            </p:cNvPr>
            <p:cNvCxnSpPr>
              <a:cxnSpLocks/>
            </p:cNvCxnSpPr>
            <p:nvPr/>
          </p:nvCxnSpPr>
          <p:spPr>
            <a:xfrm flipV="1">
              <a:off x="8251010" y="3615130"/>
              <a:ext cx="457200" cy="1"/>
            </a:xfrm>
            <a:prstGeom prst="straightConnector1">
              <a:avLst/>
            </a:prstGeom>
            <a:ln w="28575">
              <a:gradFill flip="none" rotWithShape="1">
                <a:gsLst>
                  <a:gs pos="0">
                    <a:schemeClr val="accent4"/>
                  </a:gs>
                  <a:gs pos="100000">
                    <a:schemeClr val="accent1">
                      <a:lumMod val="75000"/>
                    </a:schemeClr>
                  </a:gs>
                </a:gsLst>
                <a:lin ang="1200000" scaled="0"/>
                <a:tileRect/>
              </a:gra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258641AF-401A-E243-AE5A-34A2048963B6}"/>
                </a:ext>
              </a:extLst>
            </p:cNvPr>
            <p:cNvPicPr>
              <a:picLocks noChangeAspect="1"/>
            </p:cNvPicPr>
            <p:nvPr/>
          </p:nvPicPr>
          <p:blipFill>
            <a:blip r:embed="rId3">
              <a:alphaModFix amt="65000"/>
            </a:blip>
            <a:stretch>
              <a:fillRect/>
            </a:stretch>
          </p:blipFill>
          <p:spPr>
            <a:xfrm>
              <a:off x="11073794" y="5229351"/>
              <a:ext cx="276045" cy="276045"/>
            </a:xfrm>
            <a:prstGeom prst="rect">
              <a:avLst/>
            </a:prstGeom>
          </p:spPr>
        </p:pic>
        <p:sp>
          <p:nvSpPr>
            <p:cNvPr id="141" name="Rounded Rectangle 28">
              <a:extLst>
                <a:ext uri="{FF2B5EF4-FFF2-40B4-BE49-F238E27FC236}">
                  <a16:creationId xmlns:a16="http://schemas.microsoft.com/office/drawing/2014/main" id="{09BD6DCA-13A7-4301-90F0-6C34C3E4393F}"/>
                </a:ext>
              </a:extLst>
            </p:cNvPr>
            <p:cNvSpPr/>
            <p:nvPr/>
          </p:nvSpPr>
          <p:spPr>
            <a:xfrm>
              <a:off x="8918687" y="3019708"/>
              <a:ext cx="1749579" cy="512064"/>
            </a:xfrm>
            <a:prstGeom prst="roundRect">
              <a:avLst>
                <a:gd name="adj" fmla="val 0"/>
              </a:avLst>
            </a:prstGeom>
            <a:solidFill>
              <a:schemeClr val="accent1">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Observability</a:t>
              </a:r>
            </a:p>
          </p:txBody>
        </p:sp>
        <p:sp>
          <p:nvSpPr>
            <p:cNvPr id="142" name="Rounded Rectangle 29">
              <a:extLst>
                <a:ext uri="{FF2B5EF4-FFF2-40B4-BE49-F238E27FC236}">
                  <a16:creationId xmlns:a16="http://schemas.microsoft.com/office/drawing/2014/main" id="{E8FD9D65-BF73-4357-8369-A6EA60F86758}"/>
                </a:ext>
              </a:extLst>
            </p:cNvPr>
            <p:cNvSpPr/>
            <p:nvPr/>
          </p:nvSpPr>
          <p:spPr>
            <a:xfrm>
              <a:off x="8918687" y="3621058"/>
              <a:ext cx="1749579" cy="512064"/>
            </a:xfrm>
            <a:prstGeom prst="roundRect">
              <a:avLst>
                <a:gd name="adj" fmla="val 0"/>
              </a:avLst>
            </a:prstGeom>
            <a:solidFill>
              <a:schemeClr val="accent1">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Connectivity</a:t>
              </a:r>
            </a:p>
          </p:txBody>
        </p:sp>
        <p:sp>
          <p:nvSpPr>
            <p:cNvPr id="144" name="Rounded Rectangle 24">
              <a:extLst>
                <a:ext uri="{FF2B5EF4-FFF2-40B4-BE49-F238E27FC236}">
                  <a16:creationId xmlns:a16="http://schemas.microsoft.com/office/drawing/2014/main" id="{4FFD59CF-9CDB-47FE-A977-FDA59FBAACBA}"/>
                </a:ext>
              </a:extLst>
            </p:cNvPr>
            <p:cNvSpPr/>
            <p:nvPr/>
          </p:nvSpPr>
          <p:spPr>
            <a:xfrm>
              <a:off x="8918687" y="2418358"/>
              <a:ext cx="1749579" cy="512064"/>
            </a:xfrm>
            <a:prstGeom prst="roundRect">
              <a:avLst>
                <a:gd name="adj" fmla="val 0"/>
              </a:avLst>
            </a:prstGeom>
            <a:solidFill>
              <a:schemeClr val="accent1">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Discovery</a:t>
              </a:r>
            </a:p>
          </p:txBody>
        </p:sp>
        <p:sp>
          <p:nvSpPr>
            <p:cNvPr id="145" name="Rounded Rectangle 33">
              <a:extLst>
                <a:ext uri="{FF2B5EF4-FFF2-40B4-BE49-F238E27FC236}">
                  <a16:creationId xmlns:a16="http://schemas.microsoft.com/office/drawing/2014/main" id="{D0B62B80-1297-4EBC-AE23-C54A87418B84}"/>
                </a:ext>
              </a:extLst>
            </p:cNvPr>
            <p:cNvSpPr/>
            <p:nvPr/>
          </p:nvSpPr>
          <p:spPr>
            <a:xfrm>
              <a:off x="8918687" y="4222408"/>
              <a:ext cx="1749579" cy="512064"/>
            </a:xfrm>
            <a:prstGeom prst="roundRect">
              <a:avLst>
                <a:gd name="adj" fmla="val 0"/>
              </a:avLst>
            </a:prstGeom>
            <a:solidFill>
              <a:schemeClr val="accent1">
                <a:lumMod val="75000"/>
              </a:schemeClr>
            </a:solidFill>
            <a:ln w="12700" cmpd="sng">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Security</a:t>
              </a:r>
            </a:p>
          </p:txBody>
        </p:sp>
        <p:pic>
          <p:nvPicPr>
            <p:cNvPr id="39" name="Picture 38">
              <a:extLst>
                <a:ext uri="{FF2B5EF4-FFF2-40B4-BE49-F238E27FC236}">
                  <a16:creationId xmlns:a16="http://schemas.microsoft.com/office/drawing/2014/main" id="{7B355002-806B-434F-A382-FAA0ADCB10AF}"/>
                </a:ext>
              </a:extLst>
            </p:cNvPr>
            <p:cNvPicPr>
              <a:picLocks noChangeAspect="1"/>
            </p:cNvPicPr>
            <p:nvPr/>
          </p:nvPicPr>
          <p:blipFill>
            <a:blip r:embed="rId5"/>
            <a:srcRect/>
            <a:stretch/>
          </p:blipFill>
          <p:spPr>
            <a:xfrm>
              <a:off x="8517677" y="1213820"/>
              <a:ext cx="749852" cy="348681"/>
            </a:xfrm>
            <a:prstGeom prst="rect">
              <a:avLst/>
            </a:prstGeom>
          </p:spPr>
        </p:pic>
      </p:grpSp>
      <p:grpSp>
        <p:nvGrpSpPr>
          <p:cNvPr id="5" name="Group 4">
            <a:extLst>
              <a:ext uri="{FF2B5EF4-FFF2-40B4-BE49-F238E27FC236}">
                <a16:creationId xmlns:a16="http://schemas.microsoft.com/office/drawing/2014/main" id="{AFBBF938-617B-4DD5-B291-BDEBCCE42B53}"/>
              </a:ext>
            </a:extLst>
          </p:cNvPr>
          <p:cNvGrpSpPr/>
          <p:nvPr/>
        </p:nvGrpSpPr>
        <p:grpSpPr>
          <a:xfrm>
            <a:off x="-3443" y="6388099"/>
            <a:ext cx="12192265" cy="469901"/>
            <a:chOff x="-3443" y="6388099"/>
            <a:chExt cx="12192265" cy="469901"/>
          </a:xfrm>
        </p:grpSpPr>
        <p:sp>
          <p:nvSpPr>
            <p:cNvPr id="31" name="Rectangle 30">
              <a:extLst>
                <a:ext uri="{FF2B5EF4-FFF2-40B4-BE49-F238E27FC236}">
                  <a16:creationId xmlns:a16="http://schemas.microsoft.com/office/drawing/2014/main" id="{7CDD507B-CD40-4634-9762-DDD922F4FA17}"/>
                </a:ext>
              </a:extLst>
            </p:cNvPr>
            <p:cNvSpPr/>
            <p:nvPr/>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 name="Group 2">
              <a:extLst>
                <a:ext uri="{FF2B5EF4-FFF2-40B4-BE49-F238E27FC236}">
                  <a16:creationId xmlns:a16="http://schemas.microsoft.com/office/drawing/2014/main" id="{CF495653-88BB-4E42-98D7-478818370E59}"/>
                </a:ext>
              </a:extLst>
            </p:cNvPr>
            <p:cNvGrpSpPr/>
            <p:nvPr/>
          </p:nvGrpSpPr>
          <p:grpSpPr>
            <a:xfrm>
              <a:off x="608012" y="6388099"/>
              <a:ext cx="11320919" cy="365125"/>
              <a:chOff x="608012" y="6388099"/>
              <a:chExt cx="11320919" cy="365125"/>
            </a:xfrm>
          </p:grpSpPr>
          <p:grpSp>
            <p:nvGrpSpPr>
              <p:cNvPr id="51" name="Group 50">
                <a:extLst>
                  <a:ext uri="{FF2B5EF4-FFF2-40B4-BE49-F238E27FC236}">
                    <a16:creationId xmlns:a16="http://schemas.microsoft.com/office/drawing/2014/main" id="{F50A0FF7-8342-4D62-ADC7-9CDF84BA55BF}"/>
                  </a:ext>
                </a:extLst>
              </p:cNvPr>
              <p:cNvGrpSpPr/>
              <p:nvPr/>
            </p:nvGrpSpPr>
            <p:grpSpPr>
              <a:xfrm>
                <a:off x="608012" y="6445106"/>
                <a:ext cx="1184397" cy="186690"/>
                <a:chOff x="863272" y="6563918"/>
                <a:chExt cx="861082" cy="135727"/>
              </a:xfrm>
              <a:solidFill>
                <a:schemeClr val="bg1"/>
              </a:solidFill>
            </p:grpSpPr>
            <p:sp>
              <p:nvSpPr>
                <p:cNvPr id="52" name="Freeform 6">
                  <a:extLst>
                    <a:ext uri="{FF2B5EF4-FFF2-40B4-BE49-F238E27FC236}">
                      <a16:creationId xmlns:a16="http://schemas.microsoft.com/office/drawing/2014/main" id="{FE856470-8C7F-45BC-81A7-4E3817BEA68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3" name="Freeform 7">
                  <a:extLst>
                    <a:ext uri="{FF2B5EF4-FFF2-40B4-BE49-F238E27FC236}">
                      <a16:creationId xmlns:a16="http://schemas.microsoft.com/office/drawing/2014/main" id="{F6A17579-8199-4F14-8559-B2002FA84F49}"/>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4" name="Freeform 8">
                  <a:extLst>
                    <a:ext uri="{FF2B5EF4-FFF2-40B4-BE49-F238E27FC236}">
                      <a16:creationId xmlns:a16="http://schemas.microsoft.com/office/drawing/2014/main" id="{B6CD269A-D8D8-4F68-8A1B-B8D3DA17129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5" name="Freeform 9">
                  <a:extLst>
                    <a:ext uri="{FF2B5EF4-FFF2-40B4-BE49-F238E27FC236}">
                      <a16:creationId xmlns:a16="http://schemas.microsoft.com/office/drawing/2014/main" id="{E34818B6-B39F-4525-93EE-7BF2D7EC310D}"/>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6" name="Freeform 10">
                  <a:extLst>
                    <a:ext uri="{FF2B5EF4-FFF2-40B4-BE49-F238E27FC236}">
                      <a16:creationId xmlns:a16="http://schemas.microsoft.com/office/drawing/2014/main" id="{76DEA3DA-6732-42E5-A7A2-DE5A4BBE9796}"/>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7" name="Freeform 11">
                  <a:extLst>
                    <a:ext uri="{FF2B5EF4-FFF2-40B4-BE49-F238E27FC236}">
                      <a16:creationId xmlns:a16="http://schemas.microsoft.com/office/drawing/2014/main" id="{F4CFE90C-6948-4BAD-9807-D9B4EEBDA089}"/>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58" name="Freeform 12">
                  <a:extLst>
                    <a:ext uri="{FF2B5EF4-FFF2-40B4-BE49-F238E27FC236}">
                      <a16:creationId xmlns:a16="http://schemas.microsoft.com/office/drawing/2014/main" id="{027794EB-8EAB-417E-835D-CDA95E3EC6B8}"/>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59" name="TextBox 58">
                <a:extLst>
                  <a:ext uri="{FF2B5EF4-FFF2-40B4-BE49-F238E27FC236}">
                    <a16:creationId xmlns:a16="http://schemas.microsoft.com/office/drawing/2014/main" id="{91960E26-4A8C-487D-BA11-16895C9C529E}"/>
                  </a:ext>
                </a:extLst>
              </p:cNvPr>
              <p:cNvSpPr txBox="1"/>
              <p:nvPr/>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©2019 VMware, Inc.</a:t>
                </a:r>
              </a:p>
            </p:txBody>
          </p:sp>
          <p:sp>
            <p:nvSpPr>
              <p:cNvPr id="60" name="TextBox 59">
                <a:extLst>
                  <a:ext uri="{FF2B5EF4-FFF2-40B4-BE49-F238E27FC236}">
                    <a16:creationId xmlns:a16="http://schemas.microsoft.com/office/drawing/2014/main" id="{60CF08F0-C76A-4398-9640-36CAF8E20D37}"/>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1</a:t>
                </a:fld>
                <a:endParaRPr lang="en-US" dirty="0">
                  <a:latin typeface="+mj-lt"/>
                </a:endParaRPr>
              </a:p>
            </p:txBody>
          </p:sp>
        </p:grpSp>
      </p:grpSp>
    </p:spTree>
    <p:extLst>
      <p:ext uri="{BB962C8B-B14F-4D97-AF65-F5344CB8AC3E}">
        <p14:creationId xmlns:p14="http://schemas.microsoft.com/office/powerpoint/2010/main" val="174875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863C235A-0BB3-4052-89E2-EE4D3F778D97}"/>
              </a:ext>
            </a:extLst>
          </p:cNvPr>
          <p:cNvSpPr>
            <a:spLocks noGrp="1"/>
          </p:cNvSpPr>
          <p:nvPr>
            <p:ph type="subTitle" idx="10"/>
          </p:nvPr>
        </p:nvSpPr>
        <p:spPr/>
        <p:txBody>
          <a:bodyPr/>
          <a:lstStyle/>
          <a:p>
            <a:pPr algn="ctr"/>
            <a:r>
              <a:rPr lang="en-US" dirty="0"/>
              <a:t>Architecture</a:t>
            </a:r>
          </a:p>
        </p:txBody>
      </p:sp>
      <p:sp>
        <p:nvSpPr>
          <p:cNvPr id="4" name="Title 3">
            <a:extLst>
              <a:ext uri="{FF2B5EF4-FFF2-40B4-BE49-F238E27FC236}">
                <a16:creationId xmlns:a16="http://schemas.microsoft.com/office/drawing/2014/main" id="{DD18E67A-026D-C241-B0B3-D2BFD50C0B82}"/>
              </a:ext>
            </a:extLst>
          </p:cNvPr>
          <p:cNvSpPr>
            <a:spLocks noGrp="1"/>
          </p:cNvSpPr>
          <p:nvPr>
            <p:ph type="title"/>
          </p:nvPr>
        </p:nvSpPr>
        <p:spPr/>
        <p:txBody>
          <a:bodyPr/>
          <a:lstStyle/>
          <a:p>
            <a:pPr algn="ctr"/>
            <a:r>
              <a:rPr lang="en-US" dirty="0"/>
              <a:t>Extend Open Source Service Mesh for Enterprises</a:t>
            </a:r>
          </a:p>
        </p:txBody>
      </p:sp>
      <p:sp>
        <p:nvSpPr>
          <p:cNvPr id="78" name="TextBox 77">
            <a:extLst>
              <a:ext uri="{FF2B5EF4-FFF2-40B4-BE49-F238E27FC236}">
                <a16:creationId xmlns:a16="http://schemas.microsoft.com/office/drawing/2014/main" id="{269AE723-2EE4-4F53-9CCF-F2228D60F0E3}"/>
              </a:ext>
            </a:extLst>
          </p:cNvPr>
          <p:cNvSpPr txBox="1"/>
          <p:nvPr/>
        </p:nvSpPr>
        <p:spPr>
          <a:xfrm>
            <a:off x="428419" y="2220344"/>
            <a:ext cx="1108640" cy="369332"/>
          </a:xfrm>
          <a:prstGeom prst="rect">
            <a:avLst/>
          </a:prstGeom>
        </p:spPr>
        <p:txBody>
          <a:bodyPr wrap="square" lIns="0" tIns="0" rIns="0" bIns="0" rtlCol="0">
            <a:spAutoFit/>
          </a:bodyPr>
          <a:lstStyle/>
          <a:p>
            <a:pPr algn="r"/>
            <a:r>
              <a:rPr lang="en-US" sz="1200" dirty="0"/>
              <a:t>VMware</a:t>
            </a:r>
          </a:p>
          <a:p>
            <a:pPr algn="r"/>
            <a:r>
              <a:rPr lang="en-US" sz="1200" dirty="0"/>
              <a:t>SaaS / Cloud </a:t>
            </a:r>
          </a:p>
        </p:txBody>
      </p:sp>
      <p:sp>
        <p:nvSpPr>
          <p:cNvPr id="79" name="TextBox 78">
            <a:extLst>
              <a:ext uri="{FF2B5EF4-FFF2-40B4-BE49-F238E27FC236}">
                <a16:creationId xmlns:a16="http://schemas.microsoft.com/office/drawing/2014/main" id="{E2387C55-7E2F-45BF-BDBF-994A40A52152}"/>
              </a:ext>
            </a:extLst>
          </p:cNvPr>
          <p:cNvSpPr txBox="1"/>
          <p:nvPr/>
        </p:nvSpPr>
        <p:spPr>
          <a:xfrm>
            <a:off x="542839" y="4066124"/>
            <a:ext cx="994220" cy="553998"/>
          </a:xfrm>
          <a:prstGeom prst="rect">
            <a:avLst/>
          </a:prstGeom>
        </p:spPr>
        <p:txBody>
          <a:bodyPr wrap="square" lIns="0" tIns="0" rIns="0" bIns="0" rtlCol="0">
            <a:spAutoFit/>
          </a:bodyPr>
          <a:lstStyle/>
          <a:p>
            <a:pPr algn="r">
              <a:spcAft>
                <a:spcPts val="600"/>
              </a:spcAft>
            </a:pPr>
            <a:r>
              <a:rPr lang="en-US" sz="1200" dirty="0"/>
              <a:t>Customer Clusters with Service Mesh</a:t>
            </a:r>
          </a:p>
        </p:txBody>
      </p:sp>
      <p:grpSp>
        <p:nvGrpSpPr>
          <p:cNvPr id="32" name="Group 31">
            <a:extLst>
              <a:ext uri="{FF2B5EF4-FFF2-40B4-BE49-F238E27FC236}">
                <a16:creationId xmlns:a16="http://schemas.microsoft.com/office/drawing/2014/main" id="{99374A46-5816-4F20-90D3-F64B55E812DD}"/>
              </a:ext>
            </a:extLst>
          </p:cNvPr>
          <p:cNvGrpSpPr/>
          <p:nvPr/>
        </p:nvGrpSpPr>
        <p:grpSpPr>
          <a:xfrm>
            <a:off x="10651009" y="3564146"/>
            <a:ext cx="1333897" cy="671586"/>
            <a:chOff x="10798045" y="3239863"/>
            <a:chExt cx="1333897" cy="671586"/>
          </a:xfrm>
        </p:grpSpPr>
        <p:sp>
          <p:nvSpPr>
            <p:cNvPr id="91" name="TextBox 90">
              <a:extLst>
                <a:ext uri="{FF2B5EF4-FFF2-40B4-BE49-F238E27FC236}">
                  <a16:creationId xmlns:a16="http://schemas.microsoft.com/office/drawing/2014/main" id="{2F1E0338-126C-4E8B-929B-F3827C540CCE}"/>
                </a:ext>
              </a:extLst>
            </p:cNvPr>
            <p:cNvSpPr txBox="1"/>
            <p:nvPr/>
          </p:nvSpPr>
          <p:spPr>
            <a:xfrm>
              <a:off x="10845525" y="3634450"/>
              <a:ext cx="1286417" cy="276999"/>
            </a:xfrm>
            <a:prstGeom prst="rect">
              <a:avLst/>
            </a:prstGeom>
          </p:spPr>
          <p:txBody>
            <a:bodyPr wrap="square" lIns="0" tIns="0" rIns="0" bIns="0" rtlCol="0">
              <a:spAutoFit/>
            </a:bodyPr>
            <a:lstStyle/>
            <a:p>
              <a:r>
                <a:rPr lang="en-US" sz="900" dirty="0">
                  <a:solidFill>
                    <a:schemeClr val="tx2"/>
                  </a:solidFill>
                </a:rPr>
                <a:t>Istio-based</a:t>
              </a:r>
            </a:p>
            <a:p>
              <a:r>
                <a:rPr lang="en-US" sz="900" dirty="0">
                  <a:solidFill>
                    <a:schemeClr val="tx2"/>
                  </a:solidFill>
                </a:rPr>
                <a:t>Control Plane</a:t>
              </a:r>
            </a:p>
          </p:txBody>
        </p:sp>
        <p:pic>
          <p:nvPicPr>
            <p:cNvPr id="89" name="Picture 88">
              <a:extLst>
                <a:ext uri="{FF2B5EF4-FFF2-40B4-BE49-F238E27FC236}">
                  <a16:creationId xmlns:a16="http://schemas.microsoft.com/office/drawing/2014/main" id="{8DD4D3F9-F367-4D1F-9B9F-568BD49A4369}"/>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98045" y="3239863"/>
              <a:ext cx="322306" cy="347887"/>
            </a:xfrm>
            <a:prstGeom prst="rect">
              <a:avLst/>
            </a:prstGeom>
            <a:ln>
              <a:noFill/>
            </a:ln>
          </p:spPr>
        </p:pic>
      </p:grpSp>
      <p:grpSp>
        <p:nvGrpSpPr>
          <p:cNvPr id="34" name="Group 33">
            <a:extLst>
              <a:ext uri="{FF2B5EF4-FFF2-40B4-BE49-F238E27FC236}">
                <a16:creationId xmlns:a16="http://schemas.microsoft.com/office/drawing/2014/main" id="{27673BC4-FAF8-489A-B143-6E35A8D028AB}"/>
              </a:ext>
            </a:extLst>
          </p:cNvPr>
          <p:cNvGrpSpPr/>
          <p:nvPr/>
        </p:nvGrpSpPr>
        <p:grpSpPr>
          <a:xfrm>
            <a:off x="10651009" y="2100435"/>
            <a:ext cx="1375927" cy="609150"/>
            <a:chOff x="10845524" y="1888193"/>
            <a:chExt cx="1375927" cy="609150"/>
          </a:xfrm>
        </p:grpSpPr>
        <p:sp>
          <p:nvSpPr>
            <p:cNvPr id="92" name="TextBox 91">
              <a:extLst>
                <a:ext uri="{FF2B5EF4-FFF2-40B4-BE49-F238E27FC236}">
                  <a16:creationId xmlns:a16="http://schemas.microsoft.com/office/drawing/2014/main" id="{E6046DCA-CEC5-4A81-ADA4-21E8CC8F5B53}"/>
                </a:ext>
              </a:extLst>
            </p:cNvPr>
            <p:cNvSpPr txBox="1"/>
            <p:nvPr/>
          </p:nvSpPr>
          <p:spPr>
            <a:xfrm>
              <a:off x="10845524" y="2220344"/>
              <a:ext cx="1375927" cy="276999"/>
            </a:xfrm>
            <a:prstGeom prst="rect">
              <a:avLst/>
            </a:prstGeom>
          </p:spPr>
          <p:txBody>
            <a:bodyPr wrap="square" lIns="0" tIns="0" rIns="0" bIns="0" rtlCol="0">
              <a:spAutoFit/>
            </a:bodyPr>
            <a:lstStyle>
              <a:defPPr>
                <a:defRPr lang="en-US"/>
              </a:defPPr>
              <a:lvl1pPr>
                <a:spcAft>
                  <a:spcPts val="600"/>
                </a:spcAft>
                <a:defRPr sz="900">
                  <a:solidFill>
                    <a:schemeClr val="tx2"/>
                  </a:solidFill>
                </a:defRPr>
              </a:lvl1pPr>
            </a:lstStyle>
            <a:p>
              <a:r>
                <a:rPr lang="en-US" dirty="0"/>
                <a:t>Global </a:t>
              </a:r>
              <a:br>
                <a:rPr lang="en-US" dirty="0"/>
              </a:br>
              <a:r>
                <a:rPr lang="en-US" dirty="0"/>
                <a:t>Orchestrator </a:t>
              </a:r>
            </a:p>
          </p:txBody>
        </p:sp>
        <p:pic>
          <p:nvPicPr>
            <p:cNvPr id="93" name="Picture 92">
              <a:extLst>
                <a:ext uri="{FF2B5EF4-FFF2-40B4-BE49-F238E27FC236}">
                  <a16:creationId xmlns:a16="http://schemas.microsoft.com/office/drawing/2014/main" id="{48C0D789-79B0-428A-8275-6DD2A1E2378A}"/>
                </a:ext>
              </a:extLst>
            </p:cNvPr>
            <p:cNvPicPr>
              <a:picLocks noChangeAspect="1"/>
            </p:cNvPicPr>
            <p:nvPr/>
          </p:nvPicPr>
          <p:blipFill>
            <a:blip r:embed="rId4">
              <a:duotone>
                <a:schemeClr val="accent1">
                  <a:shade val="45000"/>
                  <a:satMod val="135000"/>
                </a:schemeClr>
                <a:prstClr val="white"/>
              </a:duotone>
            </a:blip>
            <a:stretch>
              <a:fillRect/>
            </a:stretch>
          </p:blipFill>
          <p:spPr>
            <a:xfrm>
              <a:off x="10845524" y="1888193"/>
              <a:ext cx="297684" cy="297684"/>
            </a:xfrm>
            <a:prstGeom prst="rect">
              <a:avLst/>
            </a:prstGeom>
          </p:spPr>
        </p:pic>
      </p:grpSp>
      <p:grpSp>
        <p:nvGrpSpPr>
          <p:cNvPr id="33" name="Group 32">
            <a:extLst>
              <a:ext uri="{FF2B5EF4-FFF2-40B4-BE49-F238E27FC236}">
                <a16:creationId xmlns:a16="http://schemas.microsoft.com/office/drawing/2014/main" id="{42D9D8A9-E819-4C10-823C-72A6F60A072F}"/>
              </a:ext>
            </a:extLst>
          </p:cNvPr>
          <p:cNvGrpSpPr/>
          <p:nvPr/>
        </p:nvGrpSpPr>
        <p:grpSpPr>
          <a:xfrm>
            <a:off x="10651009" y="5092447"/>
            <a:ext cx="943311" cy="636587"/>
            <a:chOff x="10825685" y="4765123"/>
            <a:chExt cx="943311" cy="636587"/>
          </a:xfrm>
        </p:grpSpPr>
        <p:pic>
          <p:nvPicPr>
            <p:cNvPr id="90" name="Picture 89">
              <a:extLst>
                <a:ext uri="{FF2B5EF4-FFF2-40B4-BE49-F238E27FC236}">
                  <a16:creationId xmlns:a16="http://schemas.microsoft.com/office/drawing/2014/main" id="{04618F1F-8240-495A-B7BC-0D5FAA28C5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25685" y="4765123"/>
              <a:ext cx="365002" cy="291844"/>
            </a:xfrm>
            <a:prstGeom prst="rect">
              <a:avLst/>
            </a:prstGeom>
          </p:spPr>
        </p:pic>
        <p:sp>
          <p:nvSpPr>
            <p:cNvPr id="94" name="TextBox 93">
              <a:extLst>
                <a:ext uri="{FF2B5EF4-FFF2-40B4-BE49-F238E27FC236}">
                  <a16:creationId xmlns:a16="http://schemas.microsoft.com/office/drawing/2014/main" id="{A72D6F04-AC65-46B1-ADA1-B254BBBC57B1}"/>
                </a:ext>
              </a:extLst>
            </p:cNvPr>
            <p:cNvSpPr txBox="1"/>
            <p:nvPr/>
          </p:nvSpPr>
          <p:spPr>
            <a:xfrm>
              <a:off x="10845525" y="5124711"/>
              <a:ext cx="923471" cy="276999"/>
            </a:xfrm>
            <a:prstGeom prst="rect">
              <a:avLst/>
            </a:prstGeom>
          </p:spPr>
          <p:txBody>
            <a:bodyPr wrap="square" lIns="0" tIns="0" rIns="0" bIns="0" rtlCol="0">
              <a:spAutoFit/>
            </a:bodyPr>
            <a:lstStyle>
              <a:defPPr>
                <a:defRPr lang="en-US"/>
              </a:defPPr>
              <a:lvl1pPr>
                <a:defRPr sz="900">
                  <a:solidFill>
                    <a:schemeClr val="tx2"/>
                  </a:solidFill>
                </a:defRPr>
              </a:lvl1pPr>
            </a:lstStyle>
            <a:p>
              <a:r>
                <a:rPr lang="en-US" dirty="0"/>
                <a:t>Envoy-based</a:t>
              </a:r>
            </a:p>
            <a:p>
              <a:r>
                <a:rPr lang="en-US" dirty="0"/>
                <a:t>Data Plane</a:t>
              </a:r>
            </a:p>
          </p:txBody>
        </p:sp>
      </p:grpSp>
      <p:sp>
        <p:nvSpPr>
          <p:cNvPr id="210" name="Rectangle 209">
            <a:extLst>
              <a:ext uri="{FF2B5EF4-FFF2-40B4-BE49-F238E27FC236}">
                <a16:creationId xmlns:a16="http://schemas.microsoft.com/office/drawing/2014/main" id="{72A097CE-1135-4EED-B064-6DA1516207E4}"/>
              </a:ext>
            </a:extLst>
          </p:cNvPr>
          <p:cNvSpPr/>
          <p:nvPr/>
        </p:nvSpPr>
        <p:spPr>
          <a:xfrm>
            <a:off x="2123779" y="3430986"/>
            <a:ext cx="8159319" cy="2510627"/>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37160" rIns="182880" bIns="91440" numCol="1" spcCol="0" rtlCol="0" fromWordArt="0" anchor="t" anchorCtr="0" forceAA="0" compatLnSpc="1">
            <a:prstTxWarp prst="textNoShape">
              <a:avLst/>
            </a:prstTxWarp>
            <a:noAutofit/>
          </a:bodyPr>
          <a:lstStyle/>
          <a:p>
            <a:pPr>
              <a:spcAft>
                <a:spcPts val="600"/>
              </a:spcAft>
            </a:pPr>
            <a:endParaRPr lang="en-US" sz="1200" dirty="0">
              <a:solidFill>
                <a:schemeClr val="tx1"/>
              </a:solidFill>
            </a:endParaRPr>
          </a:p>
        </p:txBody>
      </p:sp>
      <p:sp>
        <p:nvSpPr>
          <p:cNvPr id="231" name="Rectangle 230">
            <a:extLst>
              <a:ext uri="{FF2B5EF4-FFF2-40B4-BE49-F238E27FC236}">
                <a16:creationId xmlns:a16="http://schemas.microsoft.com/office/drawing/2014/main" id="{EB3DCA7A-8A2C-45C5-970C-F07624E95A69}"/>
              </a:ext>
            </a:extLst>
          </p:cNvPr>
          <p:cNvSpPr/>
          <p:nvPr/>
        </p:nvSpPr>
        <p:spPr>
          <a:xfrm>
            <a:off x="2014753" y="3318673"/>
            <a:ext cx="8159319" cy="2510627"/>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37160" rIns="182880" bIns="91440" numCol="1" spcCol="0" rtlCol="0" fromWordArt="0" anchor="t" anchorCtr="0" forceAA="0" compatLnSpc="1">
            <a:prstTxWarp prst="textNoShape">
              <a:avLst/>
            </a:prstTxWarp>
            <a:noAutofit/>
          </a:bodyPr>
          <a:lstStyle/>
          <a:p>
            <a:pPr>
              <a:spcAft>
                <a:spcPts val="600"/>
              </a:spcAft>
            </a:pPr>
            <a:endParaRPr lang="en-US" sz="1200" dirty="0">
              <a:solidFill>
                <a:schemeClr val="tx1"/>
              </a:solidFill>
            </a:endParaRPr>
          </a:p>
        </p:txBody>
      </p:sp>
      <p:sp>
        <p:nvSpPr>
          <p:cNvPr id="198" name="TextBox 197">
            <a:extLst>
              <a:ext uri="{FF2B5EF4-FFF2-40B4-BE49-F238E27FC236}">
                <a16:creationId xmlns:a16="http://schemas.microsoft.com/office/drawing/2014/main" id="{D87B271E-32D8-4494-A761-4A15A9A47BFB}"/>
              </a:ext>
            </a:extLst>
          </p:cNvPr>
          <p:cNvSpPr txBox="1"/>
          <p:nvPr/>
        </p:nvSpPr>
        <p:spPr>
          <a:xfrm>
            <a:off x="3108805" y="4242736"/>
            <a:ext cx="5752453" cy="446602"/>
          </a:xfrm>
          <a:prstGeom prst="rect">
            <a:avLst/>
          </a:prstGeom>
          <a:solidFill>
            <a:schemeClr val="bg1"/>
          </a:solidFill>
        </p:spPr>
        <p:txBody>
          <a:bodyPr wrap="square" lIns="0" tIns="0" rIns="0" bIns="0" rtlCol="0" anchor="ctr">
            <a:noAutofit/>
          </a:bodyPr>
          <a:lstStyle>
            <a:defPPr>
              <a:defRPr lang="en-US"/>
            </a:defPPr>
            <a:lvl1pPr>
              <a:spcAft>
                <a:spcPts val="600"/>
              </a:spcAft>
              <a:defRPr sz="900">
                <a:solidFill>
                  <a:schemeClr val="tx2"/>
                </a:solidFill>
              </a:defRPr>
            </a:lvl1pPr>
          </a:lstStyle>
          <a:p>
            <a:pPr algn="ctr"/>
            <a:r>
              <a:rPr lang="en-US" sz="1400" dirty="0">
                <a:solidFill>
                  <a:schemeClr val="accent1"/>
                </a:solidFill>
                <a:cs typeface="Calibri" panose="020F0502020204030204" pitchFamily="34" charset="0"/>
              </a:rPr>
              <a:t>With VMware Extensions for End-Users, Data, and Federation</a:t>
            </a:r>
          </a:p>
        </p:txBody>
      </p:sp>
      <p:grpSp>
        <p:nvGrpSpPr>
          <p:cNvPr id="11" name="Group 10">
            <a:extLst>
              <a:ext uri="{FF2B5EF4-FFF2-40B4-BE49-F238E27FC236}">
                <a16:creationId xmlns:a16="http://schemas.microsoft.com/office/drawing/2014/main" id="{12F81E4A-4057-4F04-82F8-7FE553FC627D}"/>
              </a:ext>
            </a:extLst>
          </p:cNvPr>
          <p:cNvGrpSpPr/>
          <p:nvPr/>
        </p:nvGrpSpPr>
        <p:grpSpPr>
          <a:xfrm>
            <a:off x="2151934" y="3549649"/>
            <a:ext cx="7610837" cy="446602"/>
            <a:chOff x="2729075" y="3919059"/>
            <a:chExt cx="7610837" cy="446602"/>
          </a:xfrm>
        </p:grpSpPr>
        <p:sp>
          <p:nvSpPr>
            <p:cNvPr id="202" name="Rounded Rectangle 49">
              <a:extLst>
                <a:ext uri="{FF2B5EF4-FFF2-40B4-BE49-F238E27FC236}">
                  <a16:creationId xmlns:a16="http://schemas.microsoft.com/office/drawing/2014/main" id="{B1B30F3E-94A6-40A1-98D1-4D59F855AB73}"/>
                </a:ext>
              </a:extLst>
            </p:cNvPr>
            <p:cNvSpPr>
              <a:spLocks/>
            </p:cNvSpPr>
            <p:nvPr/>
          </p:nvSpPr>
          <p:spPr>
            <a:xfrm>
              <a:off x="2729075" y="3919059"/>
              <a:ext cx="1831458"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Config</a:t>
              </a:r>
            </a:p>
            <a:p>
              <a:pPr algn="ctr"/>
              <a:r>
                <a:rPr lang="en-US" sz="800" dirty="0">
                  <a:solidFill>
                    <a:schemeClr val="bg1"/>
                  </a:solidFill>
                </a:rPr>
                <a:t>Pilot</a:t>
              </a:r>
            </a:p>
          </p:txBody>
        </p:sp>
        <p:sp>
          <p:nvSpPr>
            <p:cNvPr id="205" name="Rounded Rectangle 50">
              <a:extLst>
                <a:ext uri="{FF2B5EF4-FFF2-40B4-BE49-F238E27FC236}">
                  <a16:creationId xmlns:a16="http://schemas.microsoft.com/office/drawing/2014/main" id="{514AB8B5-208F-4514-88EE-4E52B700DA92}"/>
                </a:ext>
              </a:extLst>
            </p:cNvPr>
            <p:cNvSpPr>
              <a:spLocks/>
            </p:cNvSpPr>
            <p:nvPr/>
          </p:nvSpPr>
          <p:spPr>
            <a:xfrm>
              <a:off x="6581995" y="3919059"/>
              <a:ext cx="1831458"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Telemetry</a:t>
              </a:r>
            </a:p>
            <a:p>
              <a:pPr algn="ctr"/>
              <a:r>
                <a:rPr lang="en-US" sz="800" dirty="0">
                  <a:solidFill>
                    <a:schemeClr val="bg1"/>
                  </a:solidFill>
                </a:rPr>
                <a:t>Mixe</a:t>
              </a:r>
              <a:r>
                <a:rPr lang="en-US" sz="900" dirty="0">
                  <a:solidFill>
                    <a:schemeClr val="bg1"/>
                  </a:solidFill>
                </a:rPr>
                <a:t>r</a:t>
              </a:r>
            </a:p>
          </p:txBody>
        </p:sp>
        <p:sp>
          <p:nvSpPr>
            <p:cNvPr id="206" name="Rounded Rectangle 53">
              <a:extLst>
                <a:ext uri="{FF2B5EF4-FFF2-40B4-BE49-F238E27FC236}">
                  <a16:creationId xmlns:a16="http://schemas.microsoft.com/office/drawing/2014/main" id="{FCAEDB4A-BE96-46E9-B06E-1C690AB6564C}"/>
                </a:ext>
              </a:extLst>
            </p:cNvPr>
            <p:cNvSpPr>
              <a:spLocks/>
            </p:cNvSpPr>
            <p:nvPr/>
          </p:nvSpPr>
          <p:spPr>
            <a:xfrm>
              <a:off x="8508454" y="3919059"/>
              <a:ext cx="1831458"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Certificates</a:t>
              </a:r>
            </a:p>
            <a:p>
              <a:pPr algn="ctr"/>
              <a:r>
                <a:rPr lang="en-US" sz="800" dirty="0">
                  <a:solidFill>
                    <a:schemeClr val="bg1"/>
                  </a:solidFill>
                </a:rPr>
                <a:t>Citadel</a:t>
              </a:r>
            </a:p>
          </p:txBody>
        </p:sp>
        <p:sp>
          <p:nvSpPr>
            <p:cNvPr id="207" name="Rounded Rectangle 54">
              <a:extLst>
                <a:ext uri="{FF2B5EF4-FFF2-40B4-BE49-F238E27FC236}">
                  <a16:creationId xmlns:a16="http://schemas.microsoft.com/office/drawing/2014/main" id="{377CE874-54E5-4BF4-9B4A-70324C19E353}"/>
                </a:ext>
              </a:extLst>
            </p:cNvPr>
            <p:cNvSpPr>
              <a:spLocks/>
            </p:cNvSpPr>
            <p:nvPr/>
          </p:nvSpPr>
          <p:spPr>
            <a:xfrm>
              <a:off x="4655535" y="3919059"/>
              <a:ext cx="1831458"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Policies</a:t>
              </a:r>
            </a:p>
            <a:p>
              <a:pPr algn="ctr"/>
              <a:r>
                <a:rPr lang="en-US" sz="800" dirty="0">
                  <a:solidFill>
                    <a:schemeClr val="bg1"/>
                  </a:solidFill>
                </a:rPr>
                <a:t>Mixer</a:t>
              </a:r>
            </a:p>
          </p:txBody>
        </p:sp>
      </p:grpSp>
      <p:grpSp>
        <p:nvGrpSpPr>
          <p:cNvPr id="17" name="Group 16">
            <a:extLst>
              <a:ext uri="{FF2B5EF4-FFF2-40B4-BE49-F238E27FC236}">
                <a16:creationId xmlns:a16="http://schemas.microsoft.com/office/drawing/2014/main" id="{63305638-AF08-4F4D-8131-A7AE088AF4AC}"/>
              </a:ext>
            </a:extLst>
          </p:cNvPr>
          <p:cNvGrpSpPr/>
          <p:nvPr/>
        </p:nvGrpSpPr>
        <p:grpSpPr>
          <a:xfrm>
            <a:off x="2150543" y="4917002"/>
            <a:ext cx="7887739" cy="692418"/>
            <a:chOff x="2618304" y="4801228"/>
            <a:chExt cx="7887739" cy="692418"/>
          </a:xfrm>
        </p:grpSpPr>
        <p:sp>
          <p:nvSpPr>
            <p:cNvPr id="208" name="Rectangle 207">
              <a:extLst>
                <a:ext uri="{FF2B5EF4-FFF2-40B4-BE49-F238E27FC236}">
                  <a16:creationId xmlns:a16="http://schemas.microsoft.com/office/drawing/2014/main" id="{109510A6-B299-4690-A0B4-81078926CAF9}"/>
                </a:ext>
              </a:extLst>
            </p:cNvPr>
            <p:cNvSpPr/>
            <p:nvPr/>
          </p:nvSpPr>
          <p:spPr>
            <a:xfrm>
              <a:off x="2618304" y="4801228"/>
              <a:ext cx="7887739" cy="692418"/>
            </a:xfrm>
            <a:prstGeom prst="rect">
              <a:avLst/>
            </a:prstGeom>
            <a:solidFill>
              <a:schemeClr val="tx1">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spcAft>
                  <a:spcPts val="600"/>
                </a:spcAft>
              </a:pPr>
              <a:endParaRPr lang="en-US" sz="1200" dirty="0">
                <a:solidFill>
                  <a:schemeClr val="tx1"/>
                </a:solidFill>
              </a:endParaRPr>
            </a:p>
          </p:txBody>
        </p:sp>
        <p:grpSp>
          <p:nvGrpSpPr>
            <p:cNvPr id="16" name="Group 15">
              <a:extLst>
                <a:ext uri="{FF2B5EF4-FFF2-40B4-BE49-F238E27FC236}">
                  <a16:creationId xmlns:a16="http://schemas.microsoft.com/office/drawing/2014/main" id="{320F232D-4C26-4C54-9AEC-73C2F4928FB5}"/>
                </a:ext>
              </a:extLst>
            </p:cNvPr>
            <p:cNvGrpSpPr/>
            <p:nvPr/>
          </p:nvGrpSpPr>
          <p:grpSpPr>
            <a:xfrm>
              <a:off x="2729075" y="4924136"/>
              <a:ext cx="7610837" cy="446602"/>
              <a:chOff x="2729075" y="5248630"/>
              <a:chExt cx="7610837" cy="446602"/>
            </a:xfrm>
          </p:grpSpPr>
          <p:sp>
            <p:nvSpPr>
              <p:cNvPr id="193" name="Rounded Rectangle 51">
                <a:extLst>
                  <a:ext uri="{FF2B5EF4-FFF2-40B4-BE49-F238E27FC236}">
                    <a16:creationId xmlns:a16="http://schemas.microsoft.com/office/drawing/2014/main" id="{C01CD394-EBA7-446A-A708-262D4E235EE4}"/>
                  </a:ext>
                </a:extLst>
              </p:cNvPr>
              <p:cNvSpPr>
                <a:spLocks/>
              </p:cNvSpPr>
              <p:nvPr/>
            </p:nvSpPr>
            <p:spPr>
              <a:xfrm>
                <a:off x="7871032" y="5248630"/>
                <a:ext cx="2468880"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Gateways</a:t>
                </a:r>
              </a:p>
              <a:p>
                <a:pPr algn="ctr"/>
                <a:r>
                  <a:rPr lang="en-US" sz="800" dirty="0">
                    <a:solidFill>
                      <a:schemeClr val="bg1"/>
                    </a:solidFill>
                  </a:rPr>
                  <a:t>Ingress / Egress</a:t>
                </a:r>
              </a:p>
            </p:txBody>
          </p:sp>
          <p:sp>
            <p:nvSpPr>
              <p:cNvPr id="196" name="Rounded Rectangle 96">
                <a:extLst>
                  <a:ext uri="{FF2B5EF4-FFF2-40B4-BE49-F238E27FC236}">
                    <a16:creationId xmlns:a16="http://schemas.microsoft.com/office/drawing/2014/main" id="{1AE646C7-6FF4-4583-91AE-019E079BF506}"/>
                  </a:ext>
                </a:extLst>
              </p:cNvPr>
              <p:cNvSpPr>
                <a:spLocks/>
              </p:cNvSpPr>
              <p:nvPr/>
            </p:nvSpPr>
            <p:spPr>
              <a:xfrm>
                <a:off x="2729075" y="5248630"/>
                <a:ext cx="2468880"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Sidecars</a:t>
                </a:r>
              </a:p>
              <a:p>
                <a:pPr algn="ctr"/>
                <a:r>
                  <a:rPr lang="en-US" sz="800" dirty="0">
                    <a:solidFill>
                      <a:schemeClr val="bg1"/>
                    </a:solidFill>
                  </a:rPr>
                  <a:t>Kubernetes</a:t>
                </a:r>
              </a:p>
            </p:txBody>
          </p:sp>
          <p:sp>
            <p:nvSpPr>
              <p:cNvPr id="197" name="Rounded Rectangle 102">
                <a:extLst>
                  <a:ext uri="{FF2B5EF4-FFF2-40B4-BE49-F238E27FC236}">
                    <a16:creationId xmlns:a16="http://schemas.microsoft.com/office/drawing/2014/main" id="{9CFFB42A-2234-422F-8A60-5B26ED261885}"/>
                  </a:ext>
                </a:extLst>
              </p:cNvPr>
              <p:cNvSpPr>
                <a:spLocks/>
              </p:cNvSpPr>
              <p:nvPr/>
            </p:nvSpPr>
            <p:spPr>
              <a:xfrm>
                <a:off x="5300053" y="5248630"/>
                <a:ext cx="2468880"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Plugins</a:t>
                </a:r>
              </a:p>
              <a:p>
                <a:pPr algn="ctr"/>
                <a:r>
                  <a:rPr lang="en-US" sz="800" dirty="0">
                    <a:solidFill>
                      <a:schemeClr val="bg1"/>
                    </a:solidFill>
                  </a:rPr>
                  <a:t>VMs</a:t>
                </a:r>
              </a:p>
            </p:txBody>
          </p:sp>
        </p:grpSp>
      </p:grpSp>
      <p:cxnSp>
        <p:nvCxnSpPr>
          <p:cNvPr id="212" name="Straight Connector 211">
            <a:extLst>
              <a:ext uri="{FF2B5EF4-FFF2-40B4-BE49-F238E27FC236}">
                <a16:creationId xmlns:a16="http://schemas.microsoft.com/office/drawing/2014/main" id="{E4F05BF7-6347-468B-9E59-ECFB70CD3BA3}"/>
              </a:ext>
            </a:extLst>
          </p:cNvPr>
          <p:cNvCxnSpPr>
            <a:cxnSpLocks/>
          </p:cNvCxnSpPr>
          <p:nvPr/>
        </p:nvCxnSpPr>
        <p:spPr bwMode="gray">
          <a:xfrm>
            <a:off x="593974" y="3096592"/>
            <a:ext cx="11000877" cy="0"/>
          </a:xfrm>
          <a:prstGeom prst="line">
            <a:avLst/>
          </a:prstGeom>
          <a:noFill/>
          <a:ln w="38100">
            <a:solidFill>
              <a:schemeClr val="bg2">
                <a:lumMod val="90000"/>
              </a:schemeClr>
            </a:solidFill>
            <a:miter lim="800000"/>
          </a:ln>
          <a:effectLst/>
        </p:spPr>
        <p:style>
          <a:lnRef idx="1">
            <a:schemeClr val="accent1"/>
          </a:lnRef>
          <a:fillRef idx="3">
            <a:schemeClr val="accent1"/>
          </a:fillRef>
          <a:effectRef idx="2">
            <a:schemeClr val="accent1"/>
          </a:effectRef>
          <a:fontRef idx="minor">
            <a:schemeClr val="lt1"/>
          </a:fontRef>
        </p:style>
      </p:cxnSp>
      <p:sp>
        <p:nvSpPr>
          <p:cNvPr id="232" name="Rectangle 231">
            <a:extLst>
              <a:ext uri="{FF2B5EF4-FFF2-40B4-BE49-F238E27FC236}">
                <a16:creationId xmlns:a16="http://schemas.microsoft.com/office/drawing/2014/main" id="{B437C17E-67E6-4A1A-A707-AA5FB4020BBA}"/>
              </a:ext>
            </a:extLst>
          </p:cNvPr>
          <p:cNvSpPr/>
          <p:nvPr/>
        </p:nvSpPr>
        <p:spPr>
          <a:xfrm>
            <a:off x="2005102" y="1495505"/>
            <a:ext cx="8159319" cy="1361996"/>
          </a:xfrm>
          <a:prstGeom prst="rect">
            <a:avLst/>
          </a:prstGeom>
          <a:solidFill>
            <a:schemeClr val="bg1"/>
          </a:solidFill>
          <a:ln>
            <a:noFill/>
          </a:ln>
          <a:effectLst>
            <a:outerShdw blurRad="127000" dist="63500" dir="2700000" algn="t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37160" rIns="182880" bIns="91440" numCol="1" spcCol="0" rtlCol="0" fromWordArt="0" anchor="b" anchorCtr="0" forceAA="0" compatLnSpc="1">
            <a:prstTxWarp prst="textNoShape">
              <a:avLst/>
            </a:prstTxWarp>
            <a:noAutofit/>
          </a:bodyPr>
          <a:lstStyle/>
          <a:p>
            <a:pPr algn="ctr">
              <a:spcAft>
                <a:spcPts val="600"/>
              </a:spcAft>
            </a:pPr>
            <a:endParaRPr lang="en-US" sz="1200" dirty="0">
              <a:solidFill>
                <a:schemeClr val="tx1"/>
              </a:solidFill>
            </a:endParaRPr>
          </a:p>
        </p:txBody>
      </p:sp>
      <p:sp>
        <p:nvSpPr>
          <p:cNvPr id="224" name="Rectangle 223">
            <a:extLst>
              <a:ext uri="{FF2B5EF4-FFF2-40B4-BE49-F238E27FC236}">
                <a16:creationId xmlns:a16="http://schemas.microsoft.com/office/drawing/2014/main" id="{E5F8E148-54F3-4962-965E-1446C3E275F3}"/>
              </a:ext>
            </a:extLst>
          </p:cNvPr>
          <p:cNvSpPr/>
          <p:nvPr/>
        </p:nvSpPr>
        <p:spPr>
          <a:xfrm>
            <a:off x="2130494" y="2058801"/>
            <a:ext cx="7887739" cy="692418"/>
          </a:xfrm>
          <a:prstGeom prst="rect">
            <a:avLst/>
          </a:prstGeom>
          <a:solidFill>
            <a:schemeClr val="tx1">
              <a:lumMod val="20000"/>
              <a:lumOff val="8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b" anchorCtr="0" forceAA="0" compatLnSpc="1">
            <a:prstTxWarp prst="textNoShape">
              <a:avLst/>
            </a:prstTxWarp>
            <a:noAutofit/>
          </a:bodyPr>
          <a:lstStyle/>
          <a:p>
            <a:pPr algn="ctr">
              <a:spcAft>
                <a:spcPts val="600"/>
              </a:spcAft>
            </a:pPr>
            <a:endParaRPr lang="en-US" sz="1200" dirty="0">
              <a:solidFill>
                <a:schemeClr val="tx1"/>
              </a:solidFill>
            </a:endParaRPr>
          </a:p>
        </p:txBody>
      </p:sp>
      <p:sp>
        <p:nvSpPr>
          <p:cNvPr id="183" name="Rounded Rectangle 89">
            <a:extLst>
              <a:ext uri="{FF2B5EF4-FFF2-40B4-BE49-F238E27FC236}">
                <a16:creationId xmlns:a16="http://schemas.microsoft.com/office/drawing/2014/main" id="{5CC262AC-1BBD-4C62-BCAC-700E2EF20B8F}"/>
              </a:ext>
            </a:extLst>
          </p:cNvPr>
          <p:cNvSpPr/>
          <p:nvPr/>
        </p:nvSpPr>
        <p:spPr>
          <a:xfrm>
            <a:off x="3637921" y="2181709"/>
            <a:ext cx="1235965"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Visibility</a:t>
            </a:r>
          </a:p>
        </p:txBody>
      </p:sp>
      <p:sp>
        <p:nvSpPr>
          <p:cNvPr id="184" name="Rounded Rectangle 90">
            <a:extLst>
              <a:ext uri="{FF2B5EF4-FFF2-40B4-BE49-F238E27FC236}">
                <a16:creationId xmlns:a16="http://schemas.microsoft.com/office/drawing/2014/main" id="{A094515A-7239-489F-BE0D-DCBD2A742CBB}"/>
              </a:ext>
            </a:extLst>
          </p:cNvPr>
          <p:cNvSpPr/>
          <p:nvPr/>
        </p:nvSpPr>
        <p:spPr>
          <a:xfrm>
            <a:off x="5021073" y="2181709"/>
            <a:ext cx="1235965"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Control</a:t>
            </a:r>
          </a:p>
        </p:txBody>
      </p:sp>
      <p:sp>
        <p:nvSpPr>
          <p:cNvPr id="185" name="Rounded Rectangle 92">
            <a:extLst>
              <a:ext uri="{FF2B5EF4-FFF2-40B4-BE49-F238E27FC236}">
                <a16:creationId xmlns:a16="http://schemas.microsoft.com/office/drawing/2014/main" id="{F22AB768-320F-43DE-99CB-A6D402F82B58}"/>
              </a:ext>
            </a:extLst>
          </p:cNvPr>
          <p:cNvSpPr/>
          <p:nvPr/>
        </p:nvSpPr>
        <p:spPr>
          <a:xfrm>
            <a:off x="6404223" y="2181709"/>
            <a:ext cx="1235965"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Security</a:t>
            </a:r>
          </a:p>
        </p:txBody>
      </p:sp>
      <p:sp>
        <p:nvSpPr>
          <p:cNvPr id="186" name="Rounded Rectangle 94">
            <a:extLst>
              <a:ext uri="{FF2B5EF4-FFF2-40B4-BE49-F238E27FC236}">
                <a16:creationId xmlns:a16="http://schemas.microsoft.com/office/drawing/2014/main" id="{9F4CC152-5871-4BE6-9EAF-3D1ACC2A650C}"/>
              </a:ext>
            </a:extLst>
          </p:cNvPr>
          <p:cNvSpPr/>
          <p:nvPr/>
        </p:nvSpPr>
        <p:spPr>
          <a:xfrm>
            <a:off x="8034148" y="2181709"/>
            <a:ext cx="1831458" cy="446602"/>
          </a:xfrm>
          <a:prstGeom prst="roundRect">
            <a:avLst>
              <a:gd name="adj" fmla="val 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r>
              <a:rPr lang="en-US" sz="1200" dirty="0">
                <a:solidFill>
                  <a:prstClr val="white"/>
                </a:solidFill>
                <a:latin typeface="Metropolis"/>
              </a:rPr>
              <a:t>Third-Party Components</a:t>
            </a:r>
          </a:p>
        </p:txBody>
      </p:sp>
      <p:sp>
        <p:nvSpPr>
          <p:cNvPr id="187" name="Rounded Rectangle 141">
            <a:extLst>
              <a:ext uri="{FF2B5EF4-FFF2-40B4-BE49-F238E27FC236}">
                <a16:creationId xmlns:a16="http://schemas.microsoft.com/office/drawing/2014/main" id="{0B4F3BF5-EACD-46D1-9C99-C4DA8C60501F}"/>
              </a:ext>
            </a:extLst>
          </p:cNvPr>
          <p:cNvSpPr/>
          <p:nvPr/>
        </p:nvSpPr>
        <p:spPr>
          <a:xfrm>
            <a:off x="2254769" y="2181709"/>
            <a:ext cx="1235965" cy="446602"/>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defRPr/>
            </a:pPr>
            <a:r>
              <a:rPr lang="en-US" sz="1200" dirty="0">
                <a:solidFill>
                  <a:schemeClr val="bg1"/>
                </a:solidFill>
              </a:rPr>
              <a:t>Discovery</a:t>
            </a:r>
          </a:p>
        </p:txBody>
      </p:sp>
      <p:grpSp>
        <p:nvGrpSpPr>
          <p:cNvPr id="62" name="Group 61">
            <a:extLst>
              <a:ext uri="{FF2B5EF4-FFF2-40B4-BE49-F238E27FC236}">
                <a16:creationId xmlns:a16="http://schemas.microsoft.com/office/drawing/2014/main" id="{9FE37750-2998-4556-944C-55482554C201}"/>
              </a:ext>
            </a:extLst>
          </p:cNvPr>
          <p:cNvGrpSpPr/>
          <p:nvPr/>
        </p:nvGrpSpPr>
        <p:grpSpPr>
          <a:xfrm>
            <a:off x="1903290" y="1231106"/>
            <a:ext cx="8382244" cy="738923"/>
            <a:chOff x="1903290" y="1231106"/>
            <a:chExt cx="8382244" cy="738923"/>
          </a:xfrm>
        </p:grpSpPr>
        <p:cxnSp>
          <p:nvCxnSpPr>
            <p:cNvPr id="63" name="Straight Connector 62">
              <a:extLst>
                <a:ext uri="{FF2B5EF4-FFF2-40B4-BE49-F238E27FC236}">
                  <a16:creationId xmlns:a16="http://schemas.microsoft.com/office/drawing/2014/main" id="{59470565-4057-4A9A-880B-910EE5724D55}"/>
                </a:ext>
              </a:extLst>
            </p:cNvPr>
            <p:cNvCxnSpPr>
              <a:cxnSpLocks/>
            </p:cNvCxnSpPr>
            <p:nvPr/>
          </p:nvCxnSpPr>
          <p:spPr bwMode="gray">
            <a:xfrm>
              <a:off x="1903290" y="1501852"/>
              <a:ext cx="8382244" cy="0"/>
            </a:xfrm>
            <a:prstGeom prst="line">
              <a:avLst/>
            </a:prstGeom>
            <a:noFill/>
            <a:ln w="25400">
              <a:gradFill flip="none" rotWithShape="1">
                <a:gsLst>
                  <a:gs pos="0">
                    <a:schemeClr val="accent2">
                      <a:alpha val="0"/>
                    </a:schemeClr>
                  </a:gs>
                  <a:gs pos="100000">
                    <a:schemeClr val="accent2">
                      <a:alpha val="0"/>
                    </a:schemeClr>
                  </a:gs>
                  <a:gs pos="55000">
                    <a:schemeClr val="accent2"/>
                  </a:gs>
                </a:gsLst>
                <a:path path="circle">
                  <a:fillToRect l="100000" t="100000"/>
                </a:path>
                <a:tileRect r="-100000" b="-100000"/>
              </a:gradFill>
            </a:ln>
            <a:effectLst/>
          </p:spPr>
          <p:style>
            <a:lnRef idx="1">
              <a:schemeClr val="accent1"/>
            </a:lnRef>
            <a:fillRef idx="3">
              <a:schemeClr val="accent1"/>
            </a:fillRef>
            <a:effectRef idx="2">
              <a:schemeClr val="accent1"/>
            </a:effectRef>
            <a:fontRef idx="minor">
              <a:schemeClr val="lt1"/>
            </a:fontRef>
          </p:style>
        </p:cxnSp>
        <p:grpSp>
          <p:nvGrpSpPr>
            <p:cNvPr id="64" name="Group 63">
              <a:extLst>
                <a:ext uri="{FF2B5EF4-FFF2-40B4-BE49-F238E27FC236}">
                  <a16:creationId xmlns:a16="http://schemas.microsoft.com/office/drawing/2014/main" id="{FB5B5233-1F84-41E8-BC54-37D2B8E89E26}"/>
                </a:ext>
              </a:extLst>
            </p:cNvPr>
            <p:cNvGrpSpPr/>
            <p:nvPr/>
          </p:nvGrpSpPr>
          <p:grpSpPr>
            <a:xfrm>
              <a:off x="3864530" y="1231106"/>
              <a:ext cx="4459763" cy="738923"/>
              <a:chOff x="3864530" y="1231106"/>
              <a:chExt cx="4459763" cy="738923"/>
            </a:xfrm>
          </p:grpSpPr>
          <p:grpSp>
            <p:nvGrpSpPr>
              <p:cNvPr id="65" name="Group 64">
                <a:extLst>
                  <a:ext uri="{FF2B5EF4-FFF2-40B4-BE49-F238E27FC236}">
                    <a16:creationId xmlns:a16="http://schemas.microsoft.com/office/drawing/2014/main" id="{23B136FE-59E2-4E22-AA2F-5A127FAC8FFE}"/>
                  </a:ext>
                </a:extLst>
              </p:cNvPr>
              <p:cNvGrpSpPr/>
              <p:nvPr/>
            </p:nvGrpSpPr>
            <p:grpSpPr>
              <a:xfrm>
                <a:off x="3864530" y="1231106"/>
                <a:ext cx="784509" cy="737573"/>
                <a:chOff x="3864530" y="1231106"/>
                <a:chExt cx="784509" cy="737573"/>
              </a:xfrm>
            </p:grpSpPr>
            <p:sp>
              <p:nvSpPr>
                <p:cNvPr id="82" name="TextBox 81">
                  <a:extLst>
                    <a:ext uri="{FF2B5EF4-FFF2-40B4-BE49-F238E27FC236}">
                      <a16:creationId xmlns:a16="http://schemas.microsoft.com/office/drawing/2014/main" id="{421AF97E-8DB3-4655-9A4B-FCEFA55E1030}"/>
                    </a:ext>
                  </a:extLst>
                </p:cNvPr>
                <p:cNvSpPr txBox="1"/>
                <p:nvPr/>
              </p:nvSpPr>
              <p:spPr>
                <a:xfrm>
                  <a:off x="3864530" y="1784013"/>
                  <a:ext cx="784509" cy="184666"/>
                </a:xfrm>
                <a:prstGeom prst="rect">
                  <a:avLst/>
                </a:prstGeom>
                <a:noFill/>
              </p:spPr>
              <p:txBody>
                <a:bodyPr wrap="none" lIns="182880" tIns="0" rIns="18288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accent2"/>
                      </a:solidFill>
                      <a:effectLst/>
                      <a:uLnTx/>
                      <a:uFillTx/>
                      <a:latin typeface="Metropolis"/>
                      <a:ea typeface="+mn-ea"/>
                      <a:cs typeface="+mn-cs"/>
                    </a:rPr>
                    <a:t>Users</a:t>
                  </a:r>
                </a:p>
              </p:txBody>
            </p:sp>
            <p:grpSp>
              <p:nvGrpSpPr>
                <p:cNvPr id="83" name="Group 82">
                  <a:extLst>
                    <a:ext uri="{FF2B5EF4-FFF2-40B4-BE49-F238E27FC236}">
                      <a16:creationId xmlns:a16="http://schemas.microsoft.com/office/drawing/2014/main" id="{815AFC64-8C32-4679-AE4B-4E4D666F67D3}"/>
                    </a:ext>
                  </a:extLst>
                </p:cNvPr>
                <p:cNvGrpSpPr/>
                <p:nvPr/>
              </p:nvGrpSpPr>
              <p:grpSpPr>
                <a:xfrm>
                  <a:off x="4026491" y="1231106"/>
                  <a:ext cx="460586" cy="531688"/>
                  <a:chOff x="6956606" y="1796514"/>
                  <a:chExt cx="679395" cy="784277"/>
                </a:xfrm>
              </p:grpSpPr>
              <p:grpSp>
                <p:nvGrpSpPr>
                  <p:cNvPr id="84" name="Group 83">
                    <a:extLst>
                      <a:ext uri="{FF2B5EF4-FFF2-40B4-BE49-F238E27FC236}">
                        <a16:creationId xmlns:a16="http://schemas.microsoft.com/office/drawing/2014/main" id="{9981C52A-E00D-4022-9E03-7119E9B0A2EF}"/>
                      </a:ext>
                    </a:extLst>
                  </p:cNvPr>
                  <p:cNvGrpSpPr/>
                  <p:nvPr/>
                </p:nvGrpSpPr>
                <p:grpSpPr>
                  <a:xfrm>
                    <a:off x="6956606" y="1796514"/>
                    <a:ext cx="679395" cy="784277"/>
                    <a:chOff x="6956606" y="1796514"/>
                    <a:chExt cx="679395" cy="784277"/>
                  </a:xfrm>
                </p:grpSpPr>
                <p:sp>
                  <p:nvSpPr>
                    <p:cNvPr id="86" name="Freeform 9">
                      <a:extLst>
                        <a:ext uri="{FF2B5EF4-FFF2-40B4-BE49-F238E27FC236}">
                          <a16:creationId xmlns:a16="http://schemas.microsoft.com/office/drawing/2014/main" id="{E28D0F10-5174-437B-85E6-9105380B4B4E}"/>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7" name="Freeform: Shape 86">
                      <a:extLst>
                        <a:ext uri="{FF2B5EF4-FFF2-40B4-BE49-F238E27FC236}">
                          <a16:creationId xmlns:a16="http://schemas.microsoft.com/office/drawing/2014/main" id="{C7AD9BDC-330A-489A-8828-536F781D0457}"/>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85" name="Graphic 84">
                    <a:extLst>
                      <a:ext uri="{FF2B5EF4-FFF2-40B4-BE49-F238E27FC236}">
                        <a16:creationId xmlns:a16="http://schemas.microsoft.com/office/drawing/2014/main" id="{597A2D7D-5E92-47B3-9623-0E35861AE8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9190" y="1998377"/>
                    <a:ext cx="414226" cy="380551"/>
                  </a:xfrm>
                  <a:prstGeom prst="rect">
                    <a:avLst/>
                  </a:prstGeom>
                </p:spPr>
              </p:pic>
            </p:grpSp>
          </p:grpSp>
          <p:grpSp>
            <p:nvGrpSpPr>
              <p:cNvPr id="66" name="Group 65">
                <a:extLst>
                  <a:ext uri="{FF2B5EF4-FFF2-40B4-BE49-F238E27FC236}">
                    <a16:creationId xmlns:a16="http://schemas.microsoft.com/office/drawing/2014/main" id="{DBAAF2B7-4E40-4961-82DD-6F13F37EA10A}"/>
                  </a:ext>
                </a:extLst>
              </p:cNvPr>
              <p:cNvGrpSpPr/>
              <p:nvPr/>
            </p:nvGrpSpPr>
            <p:grpSpPr>
              <a:xfrm>
                <a:off x="5605176" y="1231106"/>
                <a:ext cx="978473" cy="738923"/>
                <a:chOff x="5605176" y="1231106"/>
                <a:chExt cx="978473" cy="738923"/>
              </a:xfrm>
            </p:grpSpPr>
            <p:sp>
              <p:nvSpPr>
                <p:cNvPr id="74" name="TextBox 73">
                  <a:extLst>
                    <a:ext uri="{FF2B5EF4-FFF2-40B4-BE49-F238E27FC236}">
                      <a16:creationId xmlns:a16="http://schemas.microsoft.com/office/drawing/2014/main" id="{B9965025-3AD7-42D6-8770-D6C2080BDB43}"/>
                    </a:ext>
                  </a:extLst>
                </p:cNvPr>
                <p:cNvSpPr txBox="1"/>
                <p:nvPr/>
              </p:nvSpPr>
              <p:spPr>
                <a:xfrm>
                  <a:off x="5605176" y="1785363"/>
                  <a:ext cx="978473" cy="184666"/>
                </a:xfrm>
                <a:prstGeom prst="rect">
                  <a:avLst/>
                </a:prstGeom>
                <a:noFill/>
              </p:spPr>
              <p:txBody>
                <a:bodyPr wrap="none" lIns="182880" tIns="0" rIns="18288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accent2"/>
                      </a:solidFill>
                      <a:effectLst/>
                      <a:uLnTx/>
                      <a:uFillTx/>
                      <a:latin typeface="Metropolis"/>
                      <a:ea typeface="+mn-ea"/>
                      <a:cs typeface="+mn-cs"/>
                    </a:rPr>
                    <a:t>Services</a:t>
                  </a:r>
                </a:p>
              </p:txBody>
            </p:sp>
            <p:grpSp>
              <p:nvGrpSpPr>
                <p:cNvPr id="75" name="Group 74">
                  <a:extLst>
                    <a:ext uri="{FF2B5EF4-FFF2-40B4-BE49-F238E27FC236}">
                      <a16:creationId xmlns:a16="http://schemas.microsoft.com/office/drawing/2014/main" id="{36015A5A-622B-4E22-AA7F-6119262D333D}"/>
                    </a:ext>
                  </a:extLst>
                </p:cNvPr>
                <p:cNvGrpSpPr/>
                <p:nvPr/>
              </p:nvGrpSpPr>
              <p:grpSpPr>
                <a:xfrm>
                  <a:off x="5864119" y="1231106"/>
                  <a:ext cx="460586" cy="531688"/>
                  <a:chOff x="8480055" y="1796514"/>
                  <a:chExt cx="679395" cy="784277"/>
                </a:xfrm>
              </p:grpSpPr>
              <p:grpSp>
                <p:nvGrpSpPr>
                  <p:cNvPr id="76" name="Group 75">
                    <a:extLst>
                      <a:ext uri="{FF2B5EF4-FFF2-40B4-BE49-F238E27FC236}">
                        <a16:creationId xmlns:a16="http://schemas.microsoft.com/office/drawing/2014/main" id="{9D5AF228-AC58-49A1-9265-0D8873FC1C0B}"/>
                      </a:ext>
                    </a:extLst>
                  </p:cNvPr>
                  <p:cNvGrpSpPr/>
                  <p:nvPr/>
                </p:nvGrpSpPr>
                <p:grpSpPr>
                  <a:xfrm>
                    <a:off x="8480055" y="1796514"/>
                    <a:ext cx="679395" cy="784277"/>
                    <a:chOff x="6956606" y="1796514"/>
                    <a:chExt cx="679395" cy="784277"/>
                  </a:xfrm>
                </p:grpSpPr>
                <p:sp>
                  <p:nvSpPr>
                    <p:cNvPr id="80" name="Freeform 9">
                      <a:extLst>
                        <a:ext uri="{FF2B5EF4-FFF2-40B4-BE49-F238E27FC236}">
                          <a16:creationId xmlns:a16="http://schemas.microsoft.com/office/drawing/2014/main" id="{39D3F627-0FC4-4CCB-9574-B355F796B48C}"/>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81" name="Freeform: Shape 80">
                      <a:extLst>
                        <a:ext uri="{FF2B5EF4-FFF2-40B4-BE49-F238E27FC236}">
                          <a16:creationId xmlns:a16="http://schemas.microsoft.com/office/drawing/2014/main" id="{318D166F-CFFD-46D7-ADDA-EE3C70A503EF}"/>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77" name="Graphic 76">
                    <a:extLst>
                      <a:ext uri="{FF2B5EF4-FFF2-40B4-BE49-F238E27FC236}">
                        <a16:creationId xmlns:a16="http://schemas.microsoft.com/office/drawing/2014/main" id="{401A6740-20EF-479C-802F-12258ADBAD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4345" y="1983245"/>
                    <a:ext cx="410815" cy="410815"/>
                  </a:xfrm>
                  <a:prstGeom prst="rect">
                    <a:avLst/>
                  </a:prstGeom>
                </p:spPr>
              </p:pic>
            </p:grpSp>
          </p:grpSp>
          <p:grpSp>
            <p:nvGrpSpPr>
              <p:cNvPr id="67" name="Group 66">
                <a:extLst>
                  <a:ext uri="{FF2B5EF4-FFF2-40B4-BE49-F238E27FC236}">
                    <a16:creationId xmlns:a16="http://schemas.microsoft.com/office/drawing/2014/main" id="{CE5410B9-4BBE-44B5-ABFC-7D04EC464171}"/>
                  </a:ext>
                </a:extLst>
              </p:cNvPr>
              <p:cNvGrpSpPr/>
              <p:nvPr/>
            </p:nvGrpSpPr>
            <p:grpSpPr>
              <a:xfrm>
                <a:off x="7610315" y="1231106"/>
                <a:ext cx="713978" cy="738923"/>
                <a:chOff x="7610315" y="1231106"/>
                <a:chExt cx="713978" cy="738923"/>
              </a:xfrm>
            </p:grpSpPr>
            <p:sp>
              <p:nvSpPr>
                <p:cNvPr id="68" name="TextBox 67">
                  <a:extLst>
                    <a:ext uri="{FF2B5EF4-FFF2-40B4-BE49-F238E27FC236}">
                      <a16:creationId xmlns:a16="http://schemas.microsoft.com/office/drawing/2014/main" id="{A67772FF-2C7A-4643-8083-7FFBC0B2C018}"/>
                    </a:ext>
                  </a:extLst>
                </p:cNvPr>
                <p:cNvSpPr txBox="1"/>
                <p:nvPr/>
              </p:nvSpPr>
              <p:spPr>
                <a:xfrm>
                  <a:off x="7610315" y="1785363"/>
                  <a:ext cx="713978" cy="184666"/>
                </a:xfrm>
                <a:prstGeom prst="rect">
                  <a:avLst/>
                </a:prstGeom>
                <a:noFill/>
              </p:spPr>
              <p:txBody>
                <a:bodyPr wrap="none" lIns="182880" tIns="0" rIns="18288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accent2"/>
                      </a:solidFill>
                      <a:effectLst/>
                      <a:uLnTx/>
                      <a:uFillTx/>
                      <a:latin typeface="Metropolis"/>
                      <a:ea typeface="+mn-ea"/>
                      <a:cs typeface="+mn-cs"/>
                    </a:rPr>
                    <a:t>Data</a:t>
                  </a:r>
                </a:p>
              </p:txBody>
            </p:sp>
            <p:grpSp>
              <p:nvGrpSpPr>
                <p:cNvPr id="69" name="Group 68">
                  <a:extLst>
                    <a:ext uri="{FF2B5EF4-FFF2-40B4-BE49-F238E27FC236}">
                      <a16:creationId xmlns:a16="http://schemas.microsoft.com/office/drawing/2014/main" id="{B8B54B43-8122-4C66-9D9F-CC35F59A2532}"/>
                    </a:ext>
                  </a:extLst>
                </p:cNvPr>
                <p:cNvGrpSpPr/>
                <p:nvPr/>
              </p:nvGrpSpPr>
              <p:grpSpPr>
                <a:xfrm>
                  <a:off x="7737011" y="1231106"/>
                  <a:ext cx="460586" cy="531688"/>
                  <a:chOff x="9949764" y="1796514"/>
                  <a:chExt cx="679395" cy="784277"/>
                </a:xfrm>
              </p:grpSpPr>
              <p:grpSp>
                <p:nvGrpSpPr>
                  <p:cNvPr id="70" name="Group 69">
                    <a:extLst>
                      <a:ext uri="{FF2B5EF4-FFF2-40B4-BE49-F238E27FC236}">
                        <a16:creationId xmlns:a16="http://schemas.microsoft.com/office/drawing/2014/main" id="{FE409AC3-F791-4033-959D-95D3D3F8829A}"/>
                      </a:ext>
                    </a:extLst>
                  </p:cNvPr>
                  <p:cNvGrpSpPr/>
                  <p:nvPr/>
                </p:nvGrpSpPr>
                <p:grpSpPr>
                  <a:xfrm>
                    <a:off x="9949764" y="1796514"/>
                    <a:ext cx="679395" cy="784277"/>
                    <a:chOff x="6956606" y="1796514"/>
                    <a:chExt cx="679395" cy="784277"/>
                  </a:xfrm>
                </p:grpSpPr>
                <p:sp>
                  <p:nvSpPr>
                    <p:cNvPr id="72" name="Freeform 9">
                      <a:extLst>
                        <a:ext uri="{FF2B5EF4-FFF2-40B4-BE49-F238E27FC236}">
                          <a16:creationId xmlns:a16="http://schemas.microsoft.com/office/drawing/2014/main" id="{906D439E-0100-45B8-AB95-21825A7BF593}"/>
                        </a:ext>
                      </a:extLst>
                    </p:cNvPr>
                    <p:cNvSpPr>
                      <a:spLocks/>
                    </p:cNvSpPr>
                    <p:nvPr/>
                  </p:nvSpPr>
                  <p:spPr bwMode="auto">
                    <a:xfrm>
                      <a:off x="6956606" y="1796514"/>
                      <a:ext cx="679394" cy="784277"/>
                    </a:xfrm>
                    <a:custGeom>
                      <a:avLst/>
                      <a:gdLst>
                        <a:gd name="T0" fmla="*/ 2332 w 2332"/>
                        <a:gd name="T1" fmla="*/ 673 h 2692"/>
                        <a:gd name="T2" fmla="*/ 1166 w 2332"/>
                        <a:gd name="T3" fmla="*/ 0 h 2692"/>
                        <a:gd name="T4" fmla="*/ 0 w 2332"/>
                        <a:gd name="T5" fmla="*/ 673 h 2692"/>
                        <a:gd name="T6" fmla="*/ 0 w 2332"/>
                        <a:gd name="T7" fmla="*/ 2019 h 2692"/>
                        <a:gd name="T8" fmla="*/ 1166 w 2332"/>
                        <a:gd name="T9" fmla="*/ 2692 h 2692"/>
                        <a:gd name="T10" fmla="*/ 2332 w 2332"/>
                        <a:gd name="T11" fmla="*/ 2019 h 2692"/>
                        <a:gd name="T12" fmla="*/ 2332 w 2332"/>
                        <a:gd name="T13" fmla="*/ 673 h 2692"/>
                      </a:gdLst>
                      <a:ahLst/>
                      <a:cxnLst>
                        <a:cxn ang="0">
                          <a:pos x="T0" y="T1"/>
                        </a:cxn>
                        <a:cxn ang="0">
                          <a:pos x="T2" y="T3"/>
                        </a:cxn>
                        <a:cxn ang="0">
                          <a:pos x="T4" y="T5"/>
                        </a:cxn>
                        <a:cxn ang="0">
                          <a:pos x="T6" y="T7"/>
                        </a:cxn>
                        <a:cxn ang="0">
                          <a:pos x="T8" y="T9"/>
                        </a:cxn>
                        <a:cxn ang="0">
                          <a:pos x="T10" y="T11"/>
                        </a:cxn>
                        <a:cxn ang="0">
                          <a:pos x="T12" y="T13"/>
                        </a:cxn>
                      </a:cxnLst>
                      <a:rect l="0" t="0" r="r" b="b"/>
                      <a:pathLst>
                        <a:path w="2332" h="2692">
                          <a:moveTo>
                            <a:pt x="2332" y="673"/>
                          </a:moveTo>
                          <a:lnTo>
                            <a:pt x="1166" y="0"/>
                          </a:lnTo>
                          <a:lnTo>
                            <a:pt x="0" y="673"/>
                          </a:lnTo>
                          <a:lnTo>
                            <a:pt x="0" y="2019"/>
                          </a:lnTo>
                          <a:lnTo>
                            <a:pt x="1166" y="2692"/>
                          </a:lnTo>
                          <a:lnTo>
                            <a:pt x="2332" y="2019"/>
                          </a:lnTo>
                          <a:lnTo>
                            <a:pt x="2332" y="673"/>
                          </a:lnTo>
                          <a:close/>
                        </a:path>
                      </a:pathLst>
                    </a:cu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73" name="Freeform: Shape 72">
                      <a:extLst>
                        <a:ext uri="{FF2B5EF4-FFF2-40B4-BE49-F238E27FC236}">
                          <a16:creationId xmlns:a16="http://schemas.microsoft.com/office/drawing/2014/main" id="{E4EB1951-E01F-4348-A320-BED1304FFC6F}"/>
                        </a:ext>
                      </a:extLst>
                    </p:cNvPr>
                    <p:cNvSpPr>
                      <a:spLocks/>
                    </p:cNvSpPr>
                    <p:nvPr/>
                  </p:nvSpPr>
                  <p:spPr bwMode="auto">
                    <a:xfrm>
                      <a:off x="7038400" y="1934669"/>
                      <a:ext cx="597601" cy="646122"/>
                    </a:xfrm>
                    <a:custGeom>
                      <a:avLst/>
                      <a:gdLst>
                        <a:gd name="connsiteX0" fmla="*/ 497263 w 597601"/>
                        <a:gd name="connsiteY0" fmla="*/ 0 h 646122"/>
                        <a:gd name="connsiteX1" fmla="*/ 597601 w 597601"/>
                        <a:gd name="connsiteY1" fmla="*/ 57914 h 646122"/>
                        <a:gd name="connsiteX2" fmla="*/ 597601 w 597601"/>
                        <a:gd name="connsiteY2" fmla="*/ 450053 h 646122"/>
                        <a:gd name="connsiteX3" fmla="*/ 257904 w 597601"/>
                        <a:gd name="connsiteY3" fmla="*/ 646122 h 646122"/>
                        <a:gd name="connsiteX4" fmla="*/ 0 w 597601"/>
                        <a:gd name="connsiteY4" fmla="*/ 497263 h 646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01" h="646122">
                          <a:moveTo>
                            <a:pt x="497263" y="0"/>
                          </a:moveTo>
                          <a:lnTo>
                            <a:pt x="597601" y="57914"/>
                          </a:lnTo>
                          <a:lnTo>
                            <a:pt x="597601" y="450053"/>
                          </a:lnTo>
                          <a:lnTo>
                            <a:pt x="257904" y="646122"/>
                          </a:lnTo>
                          <a:lnTo>
                            <a:pt x="0" y="497263"/>
                          </a:lnTo>
                          <a:close/>
                        </a:path>
                      </a:pathLst>
                    </a:custGeom>
                    <a:gradFill>
                      <a:gsLst>
                        <a:gs pos="38000">
                          <a:schemeClr val="accent2">
                            <a:lumMod val="75000"/>
                            <a:alpha val="0"/>
                          </a:schemeClr>
                        </a:gs>
                        <a:gs pos="100000">
                          <a:schemeClr val="accent2">
                            <a:lumMod val="50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71" name="Graphic 70">
                    <a:extLst>
                      <a:ext uri="{FF2B5EF4-FFF2-40B4-BE49-F238E27FC236}">
                        <a16:creationId xmlns:a16="http://schemas.microsoft.com/office/drawing/2014/main" id="{EE1545F7-B973-4B75-8F81-13CE18232D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09386" y="1977017"/>
                    <a:ext cx="360153" cy="423272"/>
                  </a:xfrm>
                  <a:prstGeom prst="rect">
                    <a:avLst/>
                  </a:prstGeom>
                </p:spPr>
              </p:pic>
            </p:grpSp>
          </p:grpSp>
        </p:grpSp>
      </p:grpSp>
    </p:spTree>
    <p:extLst>
      <p:ext uri="{BB962C8B-B14F-4D97-AF65-F5344CB8AC3E}">
        <p14:creationId xmlns:p14="http://schemas.microsoft.com/office/powerpoint/2010/main" val="263123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1D800F6D-7C6D-6A4C-AFEF-43BF7F32DADA}"/>
              </a:ext>
            </a:extLst>
          </p:cNvPr>
          <p:cNvSpPr>
            <a:spLocks noGrp="1"/>
          </p:cNvSpPr>
          <p:nvPr>
            <p:ph type="subTitle" idx="10"/>
          </p:nvPr>
        </p:nvSpPr>
        <p:spPr/>
        <p:txBody>
          <a:bodyPr/>
          <a:lstStyle/>
          <a:p>
            <a:pPr algn="ctr"/>
            <a:r>
              <a:rPr lang="en-US" dirty="0"/>
              <a:t>Across Users, Services, and Data</a:t>
            </a:r>
          </a:p>
        </p:txBody>
      </p:sp>
      <p:sp>
        <p:nvSpPr>
          <p:cNvPr id="4" name="Title 3">
            <a:extLst>
              <a:ext uri="{FF2B5EF4-FFF2-40B4-BE49-F238E27FC236}">
                <a16:creationId xmlns:a16="http://schemas.microsoft.com/office/drawing/2014/main" id="{8B6FA910-42A0-FB47-A14F-D8E7759166AD}"/>
              </a:ext>
            </a:extLst>
          </p:cNvPr>
          <p:cNvSpPr>
            <a:spLocks noGrp="1"/>
          </p:cNvSpPr>
          <p:nvPr>
            <p:ph type="title"/>
          </p:nvPr>
        </p:nvSpPr>
        <p:spPr/>
        <p:txBody>
          <a:bodyPr/>
          <a:lstStyle/>
          <a:p>
            <a:pPr algn="ctr"/>
            <a:r>
              <a:rPr lang="en-US" dirty="0"/>
              <a:t>Tanzu Service Mesh Use Cases</a:t>
            </a:r>
          </a:p>
        </p:txBody>
      </p:sp>
      <p:grpSp>
        <p:nvGrpSpPr>
          <p:cNvPr id="41" name="Group 40">
            <a:extLst>
              <a:ext uri="{FF2B5EF4-FFF2-40B4-BE49-F238E27FC236}">
                <a16:creationId xmlns:a16="http://schemas.microsoft.com/office/drawing/2014/main" id="{EA21BF46-21F1-4458-A5C4-A5B5FBDA92B0}"/>
              </a:ext>
            </a:extLst>
          </p:cNvPr>
          <p:cNvGrpSpPr/>
          <p:nvPr/>
        </p:nvGrpSpPr>
        <p:grpSpPr>
          <a:xfrm>
            <a:off x="3588626" y="1429756"/>
            <a:ext cx="2385391" cy="4626833"/>
            <a:chOff x="3588626" y="1429756"/>
            <a:chExt cx="2385391" cy="4626833"/>
          </a:xfrm>
        </p:grpSpPr>
        <p:sp>
          <p:nvSpPr>
            <p:cNvPr id="137" name="TextBox 136">
              <a:extLst>
                <a:ext uri="{FF2B5EF4-FFF2-40B4-BE49-F238E27FC236}">
                  <a16:creationId xmlns:a16="http://schemas.microsoft.com/office/drawing/2014/main" id="{41997E61-0227-C14F-8B98-1CD272117E04}"/>
                </a:ext>
              </a:extLst>
            </p:cNvPr>
            <p:cNvSpPr txBox="1"/>
            <p:nvPr/>
          </p:nvSpPr>
          <p:spPr>
            <a:xfrm>
              <a:off x="3825130" y="1429756"/>
              <a:ext cx="1912383" cy="215444"/>
            </a:xfrm>
            <a:prstGeom prst="rect">
              <a:avLst/>
            </a:prstGeom>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i="0" u="none" strike="noStrike" kern="1200" cap="none" spc="100" normalizeH="0" baseline="0" noProof="0" dirty="0">
                  <a:ln>
                    <a:noFill/>
                  </a:ln>
                  <a:solidFill>
                    <a:schemeClr val="accent4"/>
                  </a:solidFill>
                  <a:effectLst/>
                  <a:uLnTx/>
                  <a:uFillTx/>
                  <a:latin typeface="Metropolis"/>
                  <a:ea typeface="+mn-ea"/>
                  <a:cs typeface="+mn-cs"/>
                </a:rPr>
                <a:t>Business Continuity</a:t>
              </a:r>
            </a:p>
          </p:txBody>
        </p:sp>
        <p:grpSp>
          <p:nvGrpSpPr>
            <p:cNvPr id="35" name="Group 34">
              <a:extLst>
                <a:ext uri="{FF2B5EF4-FFF2-40B4-BE49-F238E27FC236}">
                  <a16:creationId xmlns:a16="http://schemas.microsoft.com/office/drawing/2014/main" id="{E5C536C2-CD34-4340-ADE9-CEDF76F17CD5}"/>
                </a:ext>
              </a:extLst>
            </p:cNvPr>
            <p:cNvGrpSpPr/>
            <p:nvPr/>
          </p:nvGrpSpPr>
          <p:grpSpPr>
            <a:xfrm>
              <a:off x="3588626" y="1717719"/>
              <a:ext cx="2385391" cy="2057400"/>
              <a:chOff x="3559818" y="1717719"/>
              <a:chExt cx="2385391" cy="2057400"/>
            </a:xfrm>
          </p:grpSpPr>
          <p:grpSp>
            <p:nvGrpSpPr>
              <p:cNvPr id="102" name="Group 101">
                <a:extLst>
                  <a:ext uri="{FF2B5EF4-FFF2-40B4-BE49-F238E27FC236}">
                    <a16:creationId xmlns:a16="http://schemas.microsoft.com/office/drawing/2014/main" id="{873FB4BC-9EE1-4DF1-91EC-83F880A33183}"/>
                  </a:ext>
                </a:extLst>
              </p:cNvPr>
              <p:cNvGrpSpPr/>
              <p:nvPr/>
            </p:nvGrpSpPr>
            <p:grpSpPr>
              <a:xfrm>
                <a:off x="3559818" y="1717719"/>
                <a:ext cx="2385391" cy="2057400"/>
                <a:chOff x="800161" y="1737952"/>
                <a:chExt cx="2385391" cy="2097347"/>
              </a:xfrm>
            </p:grpSpPr>
            <p:sp>
              <p:nvSpPr>
                <p:cNvPr id="103" name="Rectangle 102">
                  <a:extLst>
                    <a:ext uri="{FF2B5EF4-FFF2-40B4-BE49-F238E27FC236}">
                      <a16:creationId xmlns:a16="http://schemas.microsoft.com/office/drawing/2014/main" id="{B61524B2-D6D2-4BAA-9AE5-584B4E7A912F}"/>
                    </a:ext>
                  </a:extLst>
                </p:cNvPr>
                <p:cNvSpPr/>
                <p:nvPr/>
              </p:nvSpPr>
              <p:spPr>
                <a:xfrm>
                  <a:off x="800161" y="1737952"/>
                  <a:ext cx="2385391" cy="2097347"/>
                </a:xfrm>
                <a:prstGeom prst="rect">
                  <a:avLst/>
                </a:prstGeom>
                <a:solidFill>
                  <a:schemeClr val="accent4"/>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4" name="Freeform: Shape 103">
                  <a:extLst>
                    <a:ext uri="{FF2B5EF4-FFF2-40B4-BE49-F238E27FC236}">
                      <a16:creationId xmlns:a16="http://schemas.microsoft.com/office/drawing/2014/main" id="{467B6379-5785-4817-AD61-101D29DEB5A8}"/>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4">
                        <a:lumMod val="75000"/>
                        <a:alpha val="0"/>
                      </a:schemeClr>
                    </a:gs>
                    <a:gs pos="100000">
                      <a:schemeClr val="accent4">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6" name="TextBox 15">
                <a:extLst>
                  <a:ext uri="{FF2B5EF4-FFF2-40B4-BE49-F238E27FC236}">
                    <a16:creationId xmlns:a16="http://schemas.microsoft.com/office/drawing/2014/main" id="{55740E1B-5519-6F49-9CC8-FBACA779143D}"/>
                  </a:ext>
                </a:extLst>
              </p:cNvPr>
              <p:cNvSpPr txBox="1"/>
              <p:nvPr/>
            </p:nvSpPr>
            <p:spPr>
              <a:xfrm>
                <a:off x="3755930" y="3283760"/>
                <a:ext cx="1993167" cy="369332"/>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High Availability</a:t>
                </a:r>
              </a:p>
              <a:p>
                <a:pPr marL="0" marR="0" lvl="0" indent="0" algn="ctr" defTabSz="914400" rtl="0" eaLnBrk="1" fontAlgn="auto" latinLnBrk="0" hangingPunct="1">
                  <a:lnSpc>
                    <a:spcPct val="100000"/>
                  </a:lnSpc>
                  <a:spcBef>
                    <a:spcPts val="0"/>
                  </a:spcBef>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and Failover</a:t>
                </a:r>
              </a:p>
            </p:txBody>
          </p:sp>
          <p:grpSp>
            <p:nvGrpSpPr>
              <p:cNvPr id="34" name="Group 33">
                <a:extLst>
                  <a:ext uri="{FF2B5EF4-FFF2-40B4-BE49-F238E27FC236}">
                    <a16:creationId xmlns:a16="http://schemas.microsoft.com/office/drawing/2014/main" id="{56D64E5C-1A2D-4D73-8CFB-4D01D6B41E29}"/>
                  </a:ext>
                </a:extLst>
              </p:cNvPr>
              <p:cNvGrpSpPr/>
              <p:nvPr/>
            </p:nvGrpSpPr>
            <p:grpSpPr>
              <a:xfrm>
                <a:off x="4007661" y="1943100"/>
                <a:ext cx="1494068" cy="968218"/>
                <a:chOff x="3900046" y="1975154"/>
                <a:chExt cx="1709298" cy="1107696"/>
              </a:xfrm>
            </p:grpSpPr>
            <p:sp>
              <p:nvSpPr>
                <p:cNvPr id="123" name="Hexagon 122">
                  <a:extLst>
                    <a:ext uri="{FF2B5EF4-FFF2-40B4-BE49-F238E27FC236}">
                      <a16:creationId xmlns:a16="http://schemas.microsoft.com/office/drawing/2014/main" id="{E6AEFA90-F242-7046-A55B-4C36E4E37144}"/>
                    </a:ext>
                  </a:extLst>
                </p:cNvPr>
                <p:cNvSpPr>
                  <a:spLocks noChangeAspect="1"/>
                </p:cNvSpPr>
                <p:nvPr/>
              </p:nvSpPr>
              <p:spPr>
                <a:xfrm>
                  <a:off x="4149489" y="26448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24" name="Hexagon 123">
                  <a:extLst>
                    <a:ext uri="{FF2B5EF4-FFF2-40B4-BE49-F238E27FC236}">
                      <a16:creationId xmlns:a16="http://schemas.microsoft.com/office/drawing/2014/main" id="{B9C6AAE1-A393-3B49-96A2-326C1F13D0F5}"/>
                    </a:ext>
                  </a:extLst>
                </p:cNvPr>
                <p:cNvSpPr>
                  <a:spLocks noChangeAspect="1"/>
                </p:cNvSpPr>
                <p:nvPr/>
              </p:nvSpPr>
              <p:spPr>
                <a:xfrm>
                  <a:off x="3994041" y="27333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25" name="Hexagon 124">
                  <a:extLst>
                    <a:ext uri="{FF2B5EF4-FFF2-40B4-BE49-F238E27FC236}">
                      <a16:creationId xmlns:a16="http://schemas.microsoft.com/office/drawing/2014/main" id="{88D1819B-0E79-5A43-9051-E511012A89CA}"/>
                    </a:ext>
                  </a:extLst>
                </p:cNvPr>
                <p:cNvSpPr>
                  <a:spLocks noChangeAspect="1"/>
                </p:cNvSpPr>
                <p:nvPr/>
              </p:nvSpPr>
              <p:spPr>
                <a:xfrm>
                  <a:off x="4153711" y="28142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30" name="Oval 129">
                  <a:extLst>
                    <a:ext uri="{FF2B5EF4-FFF2-40B4-BE49-F238E27FC236}">
                      <a16:creationId xmlns:a16="http://schemas.microsoft.com/office/drawing/2014/main" id="{000C4B86-ECA7-4449-9C8A-DEB81AD7401F}"/>
                    </a:ext>
                  </a:extLst>
                </p:cNvPr>
                <p:cNvSpPr/>
                <p:nvPr/>
              </p:nvSpPr>
              <p:spPr>
                <a:xfrm>
                  <a:off x="4567510" y="1975154"/>
                  <a:ext cx="370005" cy="367525"/>
                </a:xfrm>
                <a:prstGeom prst="ellips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cxnSp>
              <p:nvCxnSpPr>
                <p:cNvPr id="131" name="Straight Connector 130">
                  <a:extLst>
                    <a:ext uri="{FF2B5EF4-FFF2-40B4-BE49-F238E27FC236}">
                      <a16:creationId xmlns:a16="http://schemas.microsoft.com/office/drawing/2014/main" id="{3384255F-B95F-B947-9DCE-328D87B6C091}"/>
                    </a:ext>
                  </a:extLst>
                </p:cNvPr>
                <p:cNvCxnSpPr>
                  <a:cxnSpLocks/>
                  <a:stCxn id="130" idx="3"/>
                  <a:endCxn id="123" idx="5"/>
                </p:cNvCxnSpPr>
                <p:nvPr/>
              </p:nvCxnSpPr>
              <p:spPr bwMode="gray">
                <a:xfrm flipH="1">
                  <a:off x="4270388" y="2288856"/>
                  <a:ext cx="351308" cy="35599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CC5C16C-A92F-1443-B0DC-8AED81CE21B8}"/>
                    </a:ext>
                  </a:extLst>
                </p:cNvPr>
                <p:cNvCxnSpPr>
                  <a:cxnSpLocks/>
                  <a:stCxn id="130" idx="5"/>
                  <a:endCxn id="134" idx="4"/>
                </p:cNvCxnSpPr>
                <p:nvPr/>
              </p:nvCxnSpPr>
              <p:spPr bwMode="gray">
                <a:xfrm>
                  <a:off x="4883329" y="2288856"/>
                  <a:ext cx="441536" cy="35599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34" name="Hexagon 133">
                  <a:extLst>
                    <a:ext uri="{FF2B5EF4-FFF2-40B4-BE49-F238E27FC236}">
                      <a16:creationId xmlns:a16="http://schemas.microsoft.com/office/drawing/2014/main" id="{0192B894-1EB2-F044-B150-C53AC1FF8CDF}"/>
                    </a:ext>
                  </a:extLst>
                </p:cNvPr>
                <p:cNvSpPr>
                  <a:spLocks noChangeAspect="1"/>
                </p:cNvSpPr>
                <p:nvPr/>
              </p:nvSpPr>
              <p:spPr>
                <a:xfrm>
                  <a:off x="5290316" y="26448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35" name="Hexagon 134">
                  <a:extLst>
                    <a:ext uri="{FF2B5EF4-FFF2-40B4-BE49-F238E27FC236}">
                      <a16:creationId xmlns:a16="http://schemas.microsoft.com/office/drawing/2014/main" id="{0C408797-A949-D746-8943-6FDAD329A74C}"/>
                    </a:ext>
                  </a:extLst>
                </p:cNvPr>
                <p:cNvSpPr>
                  <a:spLocks noChangeAspect="1"/>
                </p:cNvSpPr>
                <p:nvPr/>
              </p:nvSpPr>
              <p:spPr>
                <a:xfrm>
                  <a:off x="5134868" y="27333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36" name="Hexagon 135">
                  <a:extLst>
                    <a:ext uri="{FF2B5EF4-FFF2-40B4-BE49-F238E27FC236}">
                      <a16:creationId xmlns:a16="http://schemas.microsoft.com/office/drawing/2014/main" id="{1788BABF-B24E-8B41-995B-517E39A9EA50}"/>
                    </a:ext>
                  </a:extLst>
                </p:cNvPr>
                <p:cNvSpPr>
                  <a:spLocks noChangeAspect="1"/>
                </p:cNvSpPr>
                <p:nvPr/>
              </p:nvSpPr>
              <p:spPr>
                <a:xfrm>
                  <a:off x="5294538" y="28142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39" name="Rectangle 138">
                  <a:extLst>
                    <a:ext uri="{FF2B5EF4-FFF2-40B4-BE49-F238E27FC236}">
                      <a16:creationId xmlns:a16="http://schemas.microsoft.com/office/drawing/2014/main" id="{8E79A840-5E4E-9F45-99F4-D04553C4EC68}"/>
                    </a:ext>
                  </a:extLst>
                </p:cNvPr>
                <p:cNvSpPr/>
                <p:nvPr/>
              </p:nvSpPr>
              <p:spPr>
                <a:xfrm>
                  <a:off x="3900046" y="2523118"/>
                  <a:ext cx="577464" cy="559732"/>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91416"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dirty="0">
                    <a:ln>
                      <a:noFill/>
                    </a:ln>
                    <a:solidFill>
                      <a:srgbClr val="717074"/>
                    </a:solidFill>
                    <a:effectLst/>
                    <a:uLnTx/>
                    <a:uFillTx/>
                    <a:latin typeface="Metropolis"/>
                    <a:ea typeface="+mn-ea"/>
                    <a:cs typeface="+mn-cs"/>
                  </a:endParaRPr>
                </a:p>
              </p:txBody>
            </p:sp>
            <p:sp>
              <p:nvSpPr>
                <p:cNvPr id="140" name="Rectangle 139">
                  <a:extLst>
                    <a:ext uri="{FF2B5EF4-FFF2-40B4-BE49-F238E27FC236}">
                      <a16:creationId xmlns:a16="http://schemas.microsoft.com/office/drawing/2014/main" id="{384CED29-329D-8F41-9136-B041CD542E45}"/>
                    </a:ext>
                  </a:extLst>
                </p:cNvPr>
                <p:cNvSpPr/>
                <p:nvPr/>
              </p:nvSpPr>
              <p:spPr>
                <a:xfrm>
                  <a:off x="5031880" y="2520388"/>
                  <a:ext cx="577464" cy="559732"/>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91416"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dirty="0">
                    <a:ln>
                      <a:noFill/>
                    </a:ln>
                    <a:solidFill>
                      <a:srgbClr val="717074"/>
                    </a:solidFill>
                    <a:effectLst/>
                    <a:uLnTx/>
                    <a:uFillTx/>
                    <a:latin typeface="Metropolis"/>
                    <a:ea typeface="+mn-ea"/>
                    <a:cs typeface="+mn-cs"/>
                  </a:endParaRPr>
                </a:p>
              </p:txBody>
            </p:sp>
          </p:grpSp>
        </p:grpSp>
        <p:grpSp>
          <p:nvGrpSpPr>
            <p:cNvPr id="25" name="Group 24">
              <a:extLst>
                <a:ext uri="{FF2B5EF4-FFF2-40B4-BE49-F238E27FC236}">
                  <a16:creationId xmlns:a16="http://schemas.microsoft.com/office/drawing/2014/main" id="{21770D85-47C2-4140-8467-3C257A8BA2AE}"/>
                </a:ext>
              </a:extLst>
            </p:cNvPr>
            <p:cNvGrpSpPr/>
            <p:nvPr/>
          </p:nvGrpSpPr>
          <p:grpSpPr>
            <a:xfrm>
              <a:off x="3588626" y="3999189"/>
              <a:ext cx="2385391" cy="2057400"/>
              <a:chOff x="3559819" y="4119839"/>
              <a:chExt cx="2385391" cy="2057400"/>
            </a:xfrm>
          </p:grpSpPr>
          <p:grpSp>
            <p:nvGrpSpPr>
              <p:cNvPr id="112" name="Group 111">
                <a:extLst>
                  <a:ext uri="{FF2B5EF4-FFF2-40B4-BE49-F238E27FC236}">
                    <a16:creationId xmlns:a16="http://schemas.microsoft.com/office/drawing/2014/main" id="{407A5C7C-5DDA-421D-A446-373F0C86A9A6}"/>
                  </a:ext>
                </a:extLst>
              </p:cNvPr>
              <p:cNvGrpSpPr/>
              <p:nvPr/>
            </p:nvGrpSpPr>
            <p:grpSpPr>
              <a:xfrm>
                <a:off x="3559819" y="4119839"/>
                <a:ext cx="2385391" cy="2057400"/>
                <a:chOff x="800161" y="1737952"/>
                <a:chExt cx="2385391" cy="2097347"/>
              </a:xfrm>
            </p:grpSpPr>
            <p:sp>
              <p:nvSpPr>
                <p:cNvPr id="114" name="Rectangle 113">
                  <a:extLst>
                    <a:ext uri="{FF2B5EF4-FFF2-40B4-BE49-F238E27FC236}">
                      <a16:creationId xmlns:a16="http://schemas.microsoft.com/office/drawing/2014/main" id="{03D9D199-3E07-40E4-934C-22736E82C2BA}"/>
                    </a:ext>
                  </a:extLst>
                </p:cNvPr>
                <p:cNvSpPr/>
                <p:nvPr/>
              </p:nvSpPr>
              <p:spPr>
                <a:xfrm>
                  <a:off x="800161" y="1737952"/>
                  <a:ext cx="2385391" cy="2097347"/>
                </a:xfrm>
                <a:prstGeom prst="rect">
                  <a:avLst/>
                </a:prstGeom>
                <a:solidFill>
                  <a:schemeClr val="accent4"/>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15" name="Freeform: Shape 114">
                  <a:extLst>
                    <a:ext uri="{FF2B5EF4-FFF2-40B4-BE49-F238E27FC236}">
                      <a16:creationId xmlns:a16="http://schemas.microsoft.com/office/drawing/2014/main" id="{31E336AA-078B-40C5-B35E-77E9C62371AA}"/>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4">
                        <a:lumMod val="75000"/>
                        <a:alpha val="0"/>
                      </a:schemeClr>
                    </a:gs>
                    <a:gs pos="100000">
                      <a:schemeClr val="accent4">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extBox 16">
                <a:extLst>
                  <a:ext uri="{FF2B5EF4-FFF2-40B4-BE49-F238E27FC236}">
                    <a16:creationId xmlns:a16="http://schemas.microsoft.com/office/drawing/2014/main" id="{BFFE9CA2-B9BB-D347-A8EE-04EDFD1DC642}"/>
                  </a:ext>
                </a:extLst>
              </p:cNvPr>
              <p:cNvSpPr txBox="1"/>
              <p:nvPr/>
            </p:nvSpPr>
            <p:spPr>
              <a:xfrm>
                <a:off x="3671624" y="5683546"/>
                <a:ext cx="2161779" cy="369332"/>
              </a:xfrm>
              <a:prstGeom prst="rect">
                <a:avLst/>
              </a:prstGeom>
            </p:spPr>
            <p:txBody>
              <a:bodyPr wrap="square" lIns="0" tIns="0" rIns="0" bIns="0" rtlCol="0" anchor="t">
                <a:spAutoFit/>
              </a:bodyPr>
              <a:lstStyle>
                <a:defPPr>
                  <a:defRPr lang="en-US"/>
                </a:defPPr>
                <a:lvl1pPr marR="0" lvl="0" indent="0" algn="ctr" fontAlgn="auto">
                  <a:lnSpc>
                    <a:spcPct val="100000"/>
                  </a:lnSpc>
                  <a:spcBef>
                    <a:spcPts val="0"/>
                  </a:spcBef>
                  <a:spcAft>
                    <a:spcPts val="600"/>
                  </a:spcAft>
                  <a:buClrTx/>
                  <a:buSzTx/>
                  <a:buFontTx/>
                  <a:buNone/>
                  <a:tabLst/>
                  <a:defRPr kumimoji="0" sz="1400" i="0" u="none" strike="noStrike"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App SLO Policies &amp; Intelligent Autoscaling</a:t>
                </a:r>
              </a:p>
            </p:txBody>
          </p:sp>
          <p:sp>
            <p:nvSpPr>
              <p:cNvPr id="151" name="Rectangle 150">
                <a:extLst>
                  <a:ext uri="{FF2B5EF4-FFF2-40B4-BE49-F238E27FC236}">
                    <a16:creationId xmlns:a16="http://schemas.microsoft.com/office/drawing/2014/main" id="{BE1DC157-1728-B343-9055-DB00CD771BEB}"/>
                  </a:ext>
                </a:extLst>
              </p:cNvPr>
              <p:cNvSpPr/>
              <p:nvPr/>
            </p:nvSpPr>
            <p:spPr>
              <a:xfrm>
                <a:off x="4109131" y="4451051"/>
                <a:ext cx="1246234" cy="1015710"/>
              </a:xfrm>
              <a:prstGeom prst="rect">
                <a:avLst/>
              </a:prstGeom>
              <a:noFill/>
              <a:ln w="19050">
                <a:solidFill>
                  <a:schemeClr val="bg1"/>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91416"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dirty="0">
                  <a:ln>
                    <a:noFill/>
                  </a:ln>
                  <a:solidFill>
                    <a:srgbClr val="717074"/>
                  </a:solidFill>
                  <a:effectLst/>
                  <a:uLnTx/>
                  <a:uFillTx/>
                  <a:latin typeface="Metropolis"/>
                  <a:ea typeface="+mn-ea"/>
                  <a:cs typeface="+mn-cs"/>
                </a:endParaRPr>
              </a:p>
            </p:txBody>
          </p:sp>
          <p:sp>
            <p:nvSpPr>
              <p:cNvPr id="153" name="Hexagon 152">
                <a:extLst>
                  <a:ext uri="{FF2B5EF4-FFF2-40B4-BE49-F238E27FC236}">
                    <a16:creationId xmlns:a16="http://schemas.microsoft.com/office/drawing/2014/main" id="{8C447CBE-FFA8-D547-8C2D-3FB3A3BAAD8F}"/>
                  </a:ext>
                </a:extLst>
              </p:cNvPr>
              <p:cNvSpPr>
                <a:spLocks noChangeAspect="1"/>
              </p:cNvSpPr>
              <p:nvPr/>
            </p:nvSpPr>
            <p:spPr>
              <a:xfrm>
                <a:off x="4372959" y="4870340"/>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4" name="Hexagon 153">
                <a:extLst>
                  <a:ext uri="{FF2B5EF4-FFF2-40B4-BE49-F238E27FC236}">
                    <a16:creationId xmlns:a16="http://schemas.microsoft.com/office/drawing/2014/main" id="{B6D8F514-AC39-9F42-96AC-1C019356F0B0}"/>
                  </a:ext>
                </a:extLst>
              </p:cNvPr>
              <p:cNvSpPr>
                <a:spLocks noChangeAspect="1"/>
              </p:cNvSpPr>
              <p:nvPr/>
            </p:nvSpPr>
            <p:spPr>
              <a:xfrm>
                <a:off x="4577294" y="4991966"/>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7" name="Hexagon 156">
                <a:extLst>
                  <a:ext uri="{FF2B5EF4-FFF2-40B4-BE49-F238E27FC236}">
                    <a16:creationId xmlns:a16="http://schemas.microsoft.com/office/drawing/2014/main" id="{C7EFE37D-3B0C-D54B-B68B-120305C3EFAA}"/>
                  </a:ext>
                </a:extLst>
              </p:cNvPr>
              <p:cNvSpPr>
                <a:spLocks noChangeAspect="1"/>
              </p:cNvSpPr>
              <p:nvPr/>
            </p:nvSpPr>
            <p:spPr>
              <a:xfrm>
                <a:off x="4798470" y="4869125"/>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8" name="Hexagon 157">
                <a:extLst>
                  <a:ext uri="{FF2B5EF4-FFF2-40B4-BE49-F238E27FC236}">
                    <a16:creationId xmlns:a16="http://schemas.microsoft.com/office/drawing/2014/main" id="{9D12119B-3FF6-B744-BAED-4DA7D179CBEF}"/>
                  </a:ext>
                </a:extLst>
              </p:cNvPr>
              <p:cNvSpPr>
                <a:spLocks noChangeAspect="1"/>
              </p:cNvSpPr>
              <p:nvPr/>
            </p:nvSpPr>
            <p:spPr>
              <a:xfrm>
                <a:off x="4863613" y="4596170"/>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9" name="Hexagon 158">
                <a:extLst>
                  <a:ext uri="{FF2B5EF4-FFF2-40B4-BE49-F238E27FC236}">
                    <a16:creationId xmlns:a16="http://schemas.microsoft.com/office/drawing/2014/main" id="{6FAA1BF8-AFF5-C948-9024-5B5A12953E2F}"/>
                  </a:ext>
                </a:extLst>
              </p:cNvPr>
              <p:cNvSpPr>
                <a:spLocks noChangeAspect="1"/>
              </p:cNvSpPr>
              <p:nvPr/>
            </p:nvSpPr>
            <p:spPr>
              <a:xfrm>
                <a:off x="4869322" y="5130898"/>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5" name="Hexagon 154">
                <a:extLst>
                  <a:ext uri="{FF2B5EF4-FFF2-40B4-BE49-F238E27FC236}">
                    <a16:creationId xmlns:a16="http://schemas.microsoft.com/office/drawing/2014/main" id="{C1C99AEC-6B01-7D46-B6D4-A08E50B1A99A}"/>
                  </a:ext>
                </a:extLst>
              </p:cNvPr>
              <p:cNvSpPr>
                <a:spLocks noChangeAspect="1"/>
              </p:cNvSpPr>
              <p:nvPr/>
            </p:nvSpPr>
            <p:spPr>
              <a:xfrm>
                <a:off x="4797896" y="4638113"/>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6" name="Hexagon 155">
                <a:extLst>
                  <a:ext uri="{FF2B5EF4-FFF2-40B4-BE49-F238E27FC236}">
                    <a16:creationId xmlns:a16="http://schemas.microsoft.com/office/drawing/2014/main" id="{AC80292C-A709-AA49-A568-DD9F624E122A}"/>
                  </a:ext>
                </a:extLst>
              </p:cNvPr>
              <p:cNvSpPr>
                <a:spLocks noChangeAspect="1"/>
              </p:cNvSpPr>
              <p:nvPr/>
            </p:nvSpPr>
            <p:spPr>
              <a:xfrm>
                <a:off x="4795765" y="5092541"/>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60" name="Hexagon 159">
                <a:extLst>
                  <a:ext uri="{FF2B5EF4-FFF2-40B4-BE49-F238E27FC236}">
                    <a16:creationId xmlns:a16="http://schemas.microsoft.com/office/drawing/2014/main" id="{15BF9C02-F72F-4C43-91A4-2E501B996D3C}"/>
                  </a:ext>
                </a:extLst>
              </p:cNvPr>
              <p:cNvSpPr>
                <a:spLocks noChangeAspect="1"/>
              </p:cNvSpPr>
              <p:nvPr/>
            </p:nvSpPr>
            <p:spPr>
              <a:xfrm>
                <a:off x="4527104" y="4706761"/>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52" name="Hexagon 151">
                <a:extLst>
                  <a:ext uri="{FF2B5EF4-FFF2-40B4-BE49-F238E27FC236}">
                    <a16:creationId xmlns:a16="http://schemas.microsoft.com/office/drawing/2014/main" id="{189DAED3-F6E0-2446-8F6A-D1919B3A52D4}"/>
                  </a:ext>
                </a:extLst>
              </p:cNvPr>
              <p:cNvSpPr>
                <a:spLocks noChangeAspect="1"/>
              </p:cNvSpPr>
              <p:nvPr/>
            </p:nvSpPr>
            <p:spPr>
              <a:xfrm>
                <a:off x="4593336" y="4748519"/>
                <a:ext cx="205708" cy="182880"/>
              </a:xfrm>
              <a:prstGeom prst="hexagon">
                <a:avLst/>
              </a:prstGeom>
              <a:solidFill>
                <a:schemeClr val="accent4"/>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grpSp>
      </p:grpSp>
      <p:sp>
        <p:nvSpPr>
          <p:cNvPr id="36" name="TextBox 35">
            <a:extLst>
              <a:ext uri="{FF2B5EF4-FFF2-40B4-BE49-F238E27FC236}">
                <a16:creationId xmlns:a16="http://schemas.microsoft.com/office/drawing/2014/main" id="{9201FD1B-FDD9-5D46-B791-D4C394C40867}"/>
              </a:ext>
            </a:extLst>
          </p:cNvPr>
          <p:cNvSpPr txBox="1"/>
          <p:nvPr/>
        </p:nvSpPr>
        <p:spPr>
          <a:xfrm>
            <a:off x="7004590" y="1429756"/>
            <a:ext cx="791883" cy="215444"/>
          </a:xfrm>
          <a:prstGeom prst="rect">
            <a:avLst/>
          </a:prstGeom>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i="0" u="none" strike="noStrike" kern="1200" cap="none" spc="100" normalizeH="0" baseline="0" noProof="0" dirty="0">
                <a:ln>
                  <a:noFill/>
                </a:ln>
                <a:solidFill>
                  <a:schemeClr val="accent5"/>
                </a:solidFill>
                <a:effectLst/>
                <a:uLnTx/>
                <a:uFillTx/>
                <a:latin typeface="Metropolis"/>
                <a:ea typeface="+mn-ea"/>
                <a:cs typeface="+mn-cs"/>
              </a:rPr>
              <a:t>Security</a:t>
            </a:r>
          </a:p>
        </p:txBody>
      </p:sp>
      <p:grpSp>
        <p:nvGrpSpPr>
          <p:cNvPr id="29" name="Group 28">
            <a:extLst>
              <a:ext uri="{FF2B5EF4-FFF2-40B4-BE49-F238E27FC236}">
                <a16:creationId xmlns:a16="http://schemas.microsoft.com/office/drawing/2014/main" id="{8F9F90B7-BCAE-42FB-BAC4-7567EB6C7CD4}"/>
              </a:ext>
            </a:extLst>
          </p:cNvPr>
          <p:cNvGrpSpPr/>
          <p:nvPr/>
        </p:nvGrpSpPr>
        <p:grpSpPr>
          <a:xfrm>
            <a:off x="6207835" y="1717719"/>
            <a:ext cx="2385391" cy="2057400"/>
            <a:chOff x="6365154" y="1717719"/>
            <a:chExt cx="2385391" cy="2057400"/>
          </a:xfrm>
        </p:grpSpPr>
        <p:grpSp>
          <p:nvGrpSpPr>
            <p:cNvPr id="117" name="Group 116">
              <a:extLst>
                <a:ext uri="{FF2B5EF4-FFF2-40B4-BE49-F238E27FC236}">
                  <a16:creationId xmlns:a16="http://schemas.microsoft.com/office/drawing/2014/main" id="{E32CDFF5-EBAA-4F5E-93D3-3D1698F26400}"/>
                </a:ext>
              </a:extLst>
            </p:cNvPr>
            <p:cNvGrpSpPr/>
            <p:nvPr/>
          </p:nvGrpSpPr>
          <p:grpSpPr>
            <a:xfrm>
              <a:off x="6365154" y="1717719"/>
              <a:ext cx="2385391" cy="2057400"/>
              <a:chOff x="800161" y="1737952"/>
              <a:chExt cx="2385391" cy="2097347"/>
            </a:xfrm>
          </p:grpSpPr>
          <p:sp>
            <p:nvSpPr>
              <p:cNvPr id="119" name="Rectangle 118">
                <a:extLst>
                  <a:ext uri="{FF2B5EF4-FFF2-40B4-BE49-F238E27FC236}">
                    <a16:creationId xmlns:a16="http://schemas.microsoft.com/office/drawing/2014/main" id="{28F57EF4-EBF1-420B-B255-EEB4A0D6A73E}"/>
                  </a:ext>
                </a:extLst>
              </p:cNvPr>
              <p:cNvSpPr/>
              <p:nvPr/>
            </p:nvSpPr>
            <p:spPr>
              <a:xfrm>
                <a:off x="800161" y="1737952"/>
                <a:ext cx="2385391" cy="2097347"/>
              </a:xfrm>
              <a:prstGeom prst="rect">
                <a:avLst/>
              </a:prstGeom>
              <a:solidFill>
                <a:schemeClr val="accent5"/>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2" name="Freeform: Shape 121">
                <a:extLst>
                  <a:ext uri="{FF2B5EF4-FFF2-40B4-BE49-F238E27FC236}">
                    <a16:creationId xmlns:a16="http://schemas.microsoft.com/office/drawing/2014/main" id="{F06AAE27-EB90-4618-9802-17D7E875AE61}"/>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5">
                      <a:lumMod val="75000"/>
                      <a:alpha val="0"/>
                    </a:schemeClr>
                  </a:gs>
                  <a:gs pos="100000">
                    <a:schemeClr val="accent5">
                      <a:lumMod val="75000"/>
                      <a:alpha val="74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61" name="TextBox 60">
              <a:extLst>
                <a:ext uri="{FF2B5EF4-FFF2-40B4-BE49-F238E27FC236}">
                  <a16:creationId xmlns:a16="http://schemas.microsoft.com/office/drawing/2014/main" id="{D381E4EC-0196-A04C-8CF9-921FE0EEE07F}"/>
                </a:ext>
              </a:extLst>
            </p:cNvPr>
            <p:cNvSpPr txBox="1"/>
            <p:nvPr/>
          </p:nvSpPr>
          <p:spPr>
            <a:xfrm>
              <a:off x="6758584" y="3283760"/>
              <a:ext cx="1598531" cy="369332"/>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E2E Encryption for Compliance</a:t>
              </a:r>
            </a:p>
          </p:txBody>
        </p:sp>
        <p:pic>
          <p:nvPicPr>
            <p:cNvPr id="129" name="Graphic 128">
              <a:extLst>
                <a:ext uri="{FF2B5EF4-FFF2-40B4-BE49-F238E27FC236}">
                  <a16:creationId xmlns:a16="http://schemas.microsoft.com/office/drawing/2014/main" id="{9249FF4B-74F1-4786-85A8-BBC4ECB132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709" y="2340904"/>
              <a:ext cx="376529" cy="438003"/>
            </a:xfrm>
            <a:prstGeom prst="rect">
              <a:avLst/>
            </a:prstGeom>
          </p:spPr>
        </p:pic>
        <p:sp>
          <p:nvSpPr>
            <p:cNvPr id="172" name="Hexagon 171">
              <a:extLst>
                <a:ext uri="{FF2B5EF4-FFF2-40B4-BE49-F238E27FC236}">
                  <a16:creationId xmlns:a16="http://schemas.microsoft.com/office/drawing/2014/main" id="{8200553E-C6FB-E240-B4A4-00FFD16DF4E8}"/>
                </a:ext>
              </a:extLst>
            </p:cNvPr>
            <p:cNvSpPr>
              <a:spLocks noChangeAspect="1"/>
            </p:cNvSpPr>
            <p:nvPr/>
          </p:nvSpPr>
          <p:spPr>
            <a:xfrm>
              <a:off x="7404206" y="2423602"/>
              <a:ext cx="358293" cy="330946"/>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cxnSp>
          <p:nvCxnSpPr>
            <p:cNvPr id="175" name="Straight Arrow Connector 174">
              <a:extLst>
                <a:ext uri="{FF2B5EF4-FFF2-40B4-BE49-F238E27FC236}">
                  <a16:creationId xmlns:a16="http://schemas.microsoft.com/office/drawing/2014/main" id="{281A252D-946A-F542-943C-C8BD91E406B5}"/>
                </a:ext>
              </a:extLst>
            </p:cNvPr>
            <p:cNvCxnSpPr>
              <a:cxnSpLocks/>
            </p:cNvCxnSpPr>
            <p:nvPr/>
          </p:nvCxnSpPr>
          <p:spPr bwMode="gray">
            <a:xfrm>
              <a:off x="7811604" y="2589076"/>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508BCC7-A864-41F3-881D-95FA5667F93B}"/>
                </a:ext>
              </a:extLst>
            </p:cNvPr>
            <p:cNvGrpSpPr/>
            <p:nvPr/>
          </p:nvGrpSpPr>
          <p:grpSpPr>
            <a:xfrm>
              <a:off x="7841932" y="2096241"/>
              <a:ext cx="222444" cy="317728"/>
              <a:chOff x="5881845" y="4396194"/>
              <a:chExt cx="403048" cy="575695"/>
            </a:xfrm>
          </p:grpSpPr>
          <p:sp>
            <p:nvSpPr>
              <p:cNvPr id="133" name="Freeform: Shape 132">
                <a:extLst>
                  <a:ext uri="{FF2B5EF4-FFF2-40B4-BE49-F238E27FC236}">
                    <a16:creationId xmlns:a16="http://schemas.microsoft.com/office/drawing/2014/main" id="{892CB6FC-8A04-4C95-9530-B225B5C7FE2D}"/>
                  </a:ext>
                </a:extLst>
              </p:cNvPr>
              <p:cNvSpPr/>
              <p:nvPr/>
            </p:nvSpPr>
            <p:spPr>
              <a:xfrm>
                <a:off x="5881845" y="4396194"/>
                <a:ext cx="403048" cy="575695"/>
              </a:xfrm>
              <a:custGeom>
                <a:avLst/>
                <a:gdLst>
                  <a:gd name="connsiteX0" fmla="*/ 316681 w 403048"/>
                  <a:gd name="connsiteY0" fmla="*/ 221632 h 575695"/>
                  <a:gd name="connsiteX1" fmla="*/ 316681 w 403048"/>
                  <a:gd name="connsiteY1" fmla="*/ 113562 h 575695"/>
                  <a:gd name="connsiteX2" fmla="*/ 210737 w 403048"/>
                  <a:gd name="connsiteY2" fmla="*/ 0 h 575695"/>
                  <a:gd name="connsiteX3" fmla="*/ 192312 w 403048"/>
                  <a:gd name="connsiteY3" fmla="*/ 0 h 575695"/>
                  <a:gd name="connsiteX4" fmla="*/ 86368 w 403048"/>
                  <a:gd name="connsiteY4" fmla="*/ 113562 h 575695"/>
                  <a:gd name="connsiteX5" fmla="*/ 86368 w 403048"/>
                  <a:gd name="connsiteY5" fmla="*/ 221632 h 575695"/>
                  <a:gd name="connsiteX6" fmla="*/ 0 w 403048"/>
                  <a:gd name="connsiteY6" fmla="*/ 381169 h 575695"/>
                  <a:gd name="connsiteX7" fmla="*/ 201524 w 403048"/>
                  <a:gd name="connsiteY7" fmla="*/ 575695 h 575695"/>
                  <a:gd name="connsiteX8" fmla="*/ 403049 w 403048"/>
                  <a:gd name="connsiteY8" fmla="*/ 381169 h 575695"/>
                  <a:gd name="connsiteX9" fmla="*/ 316681 w 403048"/>
                  <a:gd name="connsiteY9" fmla="*/ 221632 h 575695"/>
                  <a:gd name="connsiteX10" fmla="*/ 115157 w 403048"/>
                  <a:gd name="connsiteY10" fmla="*/ 113562 h 575695"/>
                  <a:gd name="connsiteX11" fmla="*/ 192312 w 403048"/>
                  <a:gd name="connsiteY11" fmla="*/ 28789 h 575695"/>
                  <a:gd name="connsiteX12" fmla="*/ 210737 w 403048"/>
                  <a:gd name="connsiteY12" fmla="*/ 28789 h 575695"/>
                  <a:gd name="connsiteX13" fmla="*/ 287892 w 403048"/>
                  <a:gd name="connsiteY13" fmla="*/ 113562 h 575695"/>
                  <a:gd name="connsiteX14" fmla="*/ 287892 w 403048"/>
                  <a:gd name="connsiteY14" fmla="*/ 205599 h 575695"/>
                  <a:gd name="connsiteX15" fmla="*/ 201524 w 403048"/>
                  <a:gd name="connsiteY15" fmla="*/ 186643 h 575695"/>
                  <a:gd name="connsiteX16" fmla="*/ 115157 w 403048"/>
                  <a:gd name="connsiteY16" fmla="*/ 205599 h 575695"/>
                  <a:gd name="connsiteX17" fmla="*/ 115157 w 403048"/>
                  <a:gd name="connsiteY17" fmla="*/ 113562 h 575695"/>
                  <a:gd name="connsiteX18" fmla="*/ 201524 w 403048"/>
                  <a:gd name="connsiteY18" fmla="*/ 546995 h 575695"/>
                  <a:gd name="connsiteX19" fmla="*/ 28789 w 403048"/>
                  <a:gd name="connsiteY19" fmla="*/ 381257 h 575695"/>
                  <a:gd name="connsiteX20" fmla="*/ 201524 w 403048"/>
                  <a:gd name="connsiteY20" fmla="*/ 215520 h 575695"/>
                  <a:gd name="connsiteX21" fmla="*/ 374259 w 403048"/>
                  <a:gd name="connsiteY21" fmla="*/ 381257 h 575695"/>
                  <a:gd name="connsiteX22" fmla="*/ 201524 w 403048"/>
                  <a:gd name="connsiteY22" fmla="*/ 546995 h 5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048" h="575695">
                    <a:moveTo>
                      <a:pt x="316681" y="221632"/>
                    </a:moveTo>
                    <a:lnTo>
                      <a:pt x="316681" y="113562"/>
                    </a:lnTo>
                    <a:cubicBezTo>
                      <a:pt x="316681" y="50935"/>
                      <a:pt x="269112" y="0"/>
                      <a:pt x="210737" y="0"/>
                    </a:cubicBezTo>
                    <a:lnTo>
                      <a:pt x="192312" y="0"/>
                    </a:lnTo>
                    <a:cubicBezTo>
                      <a:pt x="133936" y="0"/>
                      <a:pt x="86368" y="50935"/>
                      <a:pt x="86368" y="113562"/>
                    </a:cubicBezTo>
                    <a:lnTo>
                      <a:pt x="86368" y="221632"/>
                    </a:lnTo>
                    <a:cubicBezTo>
                      <a:pt x="34193" y="256800"/>
                      <a:pt x="0" y="315087"/>
                      <a:pt x="0" y="381169"/>
                    </a:cubicBezTo>
                    <a:cubicBezTo>
                      <a:pt x="0" y="488619"/>
                      <a:pt x="90265" y="575695"/>
                      <a:pt x="201524" y="575695"/>
                    </a:cubicBezTo>
                    <a:cubicBezTo>
                      <a:pt x="312783" y="575695"/>
                      <a:pt x="403049" y="488619"/>
                      <a:pt x="403049" y="381169"/>
                    </a:cubicBezTo>
                    <a:cubicBezTo>
                      <a:pt x="403049" y="315087"/>
                      <a:pt x="368856" y="256800"/>
                      <a:pt x="316681" y="221632"/>
                    </a:cubicBezTo>
                    <a:close/>
                    <a:moveTo>
                      <a:pt x="115157" y="113562"/>
                    </a:moveTo>
                    <a:cubicBezTo>
                      <a:pt x="115157" y="66791"/>
                      <a:pt x="149792" y="28789"/>
                      <a:pt x="192312" y="28789"/>
                    </a:cubicBezTo>
                    <a:lnTo>
                      <a:pt x="210737" y="28789"/>
                    </a:lnTo>
                    <a:cubicBezTo>
                      <a:pt x="253256" y="28789"/>
                      <a:pt x="287892" y="66791"/>
                      <a:pt x="287892" y="113562"/>
                    </a:cubicBezTo>
                    <a:lnTo>
                      <a:pt x="287892" y="205599"/>
                    </a:lnTo>
                    <a:cubicBezTo>
                      <a:pt x="261672" y="193552"/>
                      <a:pt x="232440" y="186643"/>
                      <a:pt x="201524" y="186643"/>
                    </a:cubicBezTo>
                    <a:cubicBezTo>
                      <a:pt x="170609" y="186643"/>
                      <a:pt x="141377" y="193552"/>
                      <a:pt x="115157" y="205599"/>
                    </a:cubicBezTo>
                    <a:lnTo>
                      <a:pt x="115157" y="113562"/>
                    </a:lnTo>
                    <a:close/>
                    <a:moveTo>
                      <a:pt x="201524" y="546995"/>
                    </a:moveTo>
                    <a:cubicBezTo>
                      <a:pt x="106299" y="546995"/>
                      <a:pt x="28789" y="472586"/>
                      <a:pt x="28789" y="381257"/>
                    </a:cubicBezTo>
                    <a:cubicBezTo>
                      <a:pt x="28789" y="289841"/>
                      <a:pt x="106299" y="215520"/>
                      <a:pt x="201524" y="215520"/>
                    </a:cubicBezTo>
                    <a:cubicBezTo>
                      <a:pt x="296750" y="215520"/>
                      <a:pt x="374259" y="289929"/>
                      <a:pt x="374259" y="381257"/>
                    </a:cubicBezTo>
                    <a:cubicBezTo>
                      <a:pt x="374259" y="472586"/>
                      <a:pt x="296839" y="546995"/>
                      <a:pt x="201524" y="546995"/>
                    </a:cubicBezTo>
                    <a:close/>
                  </a:path>
                </a:pathLst>
              </a:custGeom>
              <a:solidFill>
                <a:schemeClr val="bg1"/>
              </a:solidFill>
              <a:ln w="8799"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CA337EC3-7776-4694-9CE3-3136B2A6E777}"/>
                  </a:ext>
                </a:extLst>
              </p:cNvPr>
              <p:cNvSpPr/>
              <p:nvPr/>
            </p:nvSpPr>
            <p:spPr>
              <a:xfrm>
                <a:off x="6050240" y="4726694"/>
                <a:ext cx="66259" cy="101337"/>
              </a:xfrm>
              <a:custGeom>
                <a:avLst/>
                <a:gdLst>
                  <a:gd name="connsiteX0" fmla="*/ 33130 w 66259"/>
                  <a:gd name="connsiteY0" fmla="*/ 0 h 101337"/>
                  <a:gd name="connsiteX1" fmla="*/ 0 w 66259"/>
                  <a:gd name="connsiteY1" fmla="*/ 31978 h 101337"/>
                  <a:gd name="connsiteX2" fmla="*/ 16565 w 66259"/>
                  <a:gd name="connsiteY2" fmla="*/ 59616 h 101337"/>
                  <a:gd name="connsiteX3" fmla="*/ 16565 w 66259"/>
                  <a:gd name="connsiteY3" fmla="*/ 92834 h 101337"/>
                  <a:gd name="connsiteX4" fmla="*/ 25423 w 66259"/>
                  <a:gd name="connsiteY4" fmla="*/ 101338 h 101337"/>
                  <a:gd name="connsiteX5" fmla="*/ 40836 w 66259"/>
                  <a:gd name="connsiteY5" fmla="*/ 101338 h 101337"/>
                  <a:gd name="connsiteX6" fmla="*/ 49695 w 66259"/>
                  <a:gd name="connsiteY6" fmla="*/ 92834 h 101337"/>
                  <a:gd name="connsiteX7" fmla="*/ 49695 w 66259"/>
                  <a:gd name="connsiteY7" fmla="*/ 59616 h 101337"/>
                  <a:gd name="connsiteX8" fmla="*/ 66259 w 66259"/>
                  <a:gd name="connsiteY8" fmla="*/ 31978 h 101337"/>
                  <a:gd name="connsiteX9" fmla="*/ 33130 w 66259"/>
                  <a:gd name="connsiteY9" fmla="*/ 0 h 10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59" h="101337">
                    <a:moveTo>
                      <a:pt x="33130" y="0"/>
                    </a:moveTo>
                    <a:cubicBezTo>
                      <a:pt x="14882" y="0"/>
                      <a:pt x="0" y="14350"/>
                      <a:pt x="0" y="31978"/>
                    </a:cubicBezTo>
                    <a:cubicBezTo>
                      <a:pt x="0" y="43848"/>
                      <a:pt x="6644" y="54124"/>
                      <a:pt x="16565" y="59616"/>
                    </a:cubicBezTo>
                    <a:lnTo>
                      <a:pt x="16565" y="92834"/>
                    </a:lnTo>
                    <a:cubicBezTo>
                      <a:pt x="16565" y="97529"/>
                      <a:pt x="20551" y="101338"/>
                      <a:pt x="25423" y="101338"/>
                    </a:cubicBezTo>
                    <a:lnTo>
                      <a:pt x="40836" y="101338"/>
                    </a:lnTo>
                    <a:cubicBezTo>
                      <a:pt x="45708" y="101338"/>
                      <a:pt x="49695" y="97529"/>
                      <a:pt x="49695" y="92834"/>
                    </a:cubicBezTo>
                    <a:lnTo>
                      <a:pt x="49695" y="59616"/>
                    </a:lnTo>
                    <a:cubicBezTo>
                      <a:pt x="59616" y="54124"/>
                      <a:pt x="66259" y="43760"/>
                      <a:pt x="66259" y="31978"/>
                    </a:cubicBezTo>
                    <a:cubicBezTo>
                      <a:pt x="66259" y="14350"/>
                      <a:pt x="51466" y="0"/>
                      <a:pt x="33130" y="0"/>
                    </a:cubicBezTo>
                    <a:close/>
                  </a:path>
                </a:pathLst>
              </a:custGeom>
              <a:solidFill>
                <a:schemeClr val="bg1"/>
              </a:solidFill>
              <a:ln w="8799" cap="flat">
                <a:noFill/>
                <a:prstDash val="solid"/>
                <a:miter/>
              </a:ln>
            </p:spPr>
            <p:txBody>
              <a:bodyPr rtlCol="0" anchor="ctr"/>
              <a:lstStyle/>
              <a:p>
                <a:endParaRPr lang="en-US" dirty="0"/>
              </a:p>
            </p:txBody>
          </p:sp>
        </p:grpSp>
        <p:cxnSp>
          <p:nvCxnSpPr>
            <p:cNvPr id="166" name="Straight Arrow Connector 165">
              <a:extLst>
                <a:ext uri="{FF2B5EF4-FFF2-40B4-BE49-F238E27FC236}">
                  <a16:creationId xmlns:a16="http://schemas.microsoft.com/office/drawing/2014/main" id="{207582D2-F283-4D21-B3AC-87D7F7C7EFA1}"/>
                </a:ext>
              </a:extLst>
            </p:cNvPr>
            <p:cNvCxnSpPr>
              <a:cxnSpLocks/>
            </p:cNvCxnSpPr>
            <p:nvPr/>
          </p:nvCxnSpPr>
          <p:spPr bwMode="gray">
            <a:xfrm>
              <a:off x="7025777" y="2589076"/>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28F885F-3AB6-4ACE-B2A2-E548BDC0DC5A}"/>
              </a:ext>
            </a:extLst>
          </p:cNvPr>
          <p:cNvGrpSpPr/>
          <p:nvPr/>
        </p:nvGrpSpPr>
        <p:grpSpPr>
          <a:xfrm>
            <a:off x="6207835" y="3999189"/>
            <a:ext cx="2385391" cy="2057400"/>
            <a:chOff x="6365154" y="4119839"/>
            <a:chExt cx="2385391" cy="2057400"/>
          </a:xfrm>
        </p:grpSpPr>
        <p:grpSp>
          <p:nvGrpSpPr>
            <p:cNvPr id="126" name="Group 125">
              <a:extLst>
                <a:ext uri="{FF2B5EF4-FFF2-40B4-BE49-F238E27FC236}">
                  <a16:creationId xmlns:a16="http://schemas.microsoft.com/office/drawing/2014/main" id="{2EEC99C6-FC37-4755-8481-593B1D6A7896}"/>
                </a:ext>
              </a:extLst>
            </p:cNvPr>
            <p:cNvGrpSpPr/>
            <p:nvPr/>
          </p:nvGrpSpPr>
          <p:grpSpPr>
            <a:xfrm>
              <a:off x="6365154" y="4119839"/>
              <a:ext cx="2385391" cy="2057400"/>
              <a:chOff x="800161" y="1737952"/>
              <a:chExt cx="2385391" cy="2097347"/>
            </a:xfrm>
          </p:grpSpPr>
          <p:sp>
            <p:nvSpPr>
              <p:cNvPr id="127" name="Rectangle 126">
                <a:extLst>
                  <a:ext uri="{FF2B5EF4-FFF2-40B4-BE49-F238E27FC236}">
                    <a16:creationId xmlns:a16="http://schemas.microsoft.com/office/drawing/2014/main" id="{06B3F682-A424-406C-B16C-1441B52AEBA1}"/>
                  </a:ext>
                </a:extLst>
              </p:cNvPr>
              <p:cNvSpPr/>
              <p:nvPr/>
            </p:nvSpPr>
            <p:spPr>
              <a:xfrm>
                <a:off x="800161" y="1737952"/>
                <a:ext cx="2385391" cy="2097347"/>
              </a:xfrm>
              <a:prstGeom prst="rect">
                <a:avLst/>
              </a:prstGeom>
              <a:solidFill>
                <a:schemeClr val="accent5"/>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8" name="Freeform: Shape 127">
                <a:extLst>
                  <a:ext uri="{FF2B5EF4-FFF2-40B4-BE49-F238E27FC236}">
                    <a16:creationId xmlns:a16="http://schemas.microsoft.com/office/drawing/2014/main" id="{0403E2BE-72EF-4ADF-A637-74C45025441C}"/>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5">
                      <a:lumMod val="75000"/>
                      <a:alpha val="0"/>
                    </a:schemeClr>
                  </a:gs>
                  <a:gs pos="100000">
                    <a:schemeClr val="accent5">
                      <a:lumMod val="75000"/>
                      <a:alpha val="74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9" name="TextBox 18">
              <a:extLst>
                <a:ext uri="{FF2B5EF4-FFF2-40B4-BE49-F238E27FC236}">
                  <a16:creationId xmlns:a16="http://schemas.microsoft.com/office/drawing/2014/main" id="{8129898D-1F6C-A044-9A4C-34263B070AC6}"/>
                </a:ext>
              </a:extLst>
            </p:cNvPr>
            <p:cNvSpPr txBox="1"/>
            <p:nvPr/>
          </p:nvSpPr>
          <p:spPr>
            <a:xfrm>
              <a:off x="6712849" y="5681824"/>
              <a:ext cx="1818403" cy="369332"/>
            </a:xfrm>
            <a:prstGeom prst="rect">
              <a:avLst/>
            </a:prstGeom>
          </p:spPr>
          <p:txBody>
            <a:bodyPr wrap="square" lIns="0" tIns="0" rIns="0" bIns="0" rtlCol="0" anchor="t">
              <a:spAutoFit/>
            </a:bodyPr>
            <a:lstStyle/>
            <a:p>
              <a:pPr lvl="0" algn="ctr">
                <a:spcAft>
                  <a:spcPts val="600"/>
                </a:spcAft>
                <a:defRPr/>
              </a:pPr>
              <a:r>
                <a:rPr lang="en-US" sz="1200" b="1" dirty="0">
                  <a:solidFill>
                    <a:schemeClr val="bg1"/>
                  </a:solidFill>
                </a:rPr>
                <a:t>Context-based Security Policies w/ Auditing</a:t>
              </a:r>
              <a:endParaRPr kumimoji="0" lang="en-US" sz="1200" b="1" i="0" u="none" strike="noStrike" kern="1200" cap="none" spc="0" normalizeH="0" baseline="0" noProof="0" dirty="0">
                <a:ln>
                  <a:noFill/>
                </a:ln>
                <a:solidFill>
                  <a:schemeClr val="bg1"/>
                </a:solidFill>
                <a:effectLst/>
                <a:uLnTx/>
                <a:uFillTx/>
                <a:latin typeface="Metropolis"/>
                <a:ea typeface="+mn-ea"/>
                <a:cs typeface="+mn-cs"/>
              </a:endParaRPr>
            </a:p>
          </p:txBody>
        </p:sp>
        <p:pic>
          <p:nvPicPr>
            <p:cNvPr id="180" name="Graphic 179">
              <a:extLst>
                <a:ext uri="{FF2B5EF4-FFF2-40B4-BE49-F238E27FC236}">
                  <a16:creationId xmlns:a16="http://schemas.microsoft.com/office/drawing/2014/main" id="{A97168B6-659B-413A-8BB9-E08BFD5DDE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709" y="4774163"/>
              <a:ext cx="376529" cy="438003"/>
            </a:xfrm>
            <a:prstGeom prst="rect">
              <a:avLst/>
            </a:prstGeom>
          </p:spPr>
        </p:pic>
        <p:sp>
          <p:nvSpPr>
            <p:cNvPr id="184" name="Hexagon 183">
              <a:extLst>
                <a:ext uri="{FF2B5EF4-FFF2-40B4-BE49-F238E27FC236}">
                  <a16:creationId xmlns:a16="http://schemas.microsoft.com/office/drawing/2014/main" id="{46949726-01B3-41B2-81F0-A94447B26FE2}"/>
                </a:ext>
              </a:extLst>
            </p:cNvPr>
            <p:cNvSpPr>
              <a:spLocks noChangeAspect="1"/>
            </p:cNvSpPr>
            <p:nvPr/>
          </p:nvSpPr>
          <p:spPr>
            <a:xfrm>
              <a:off x="7404206" y="4856861"/>
              <a:ext cx="358293" cy="330946"/>
            </a:xfrm>
            <a:prstGeom prst="hexagon">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cxnSp>
          <p:nvCxnSpPr>
            <p:cNvPr id="187" name="Straight Arrow Connector 186">
              <a:extLst>
                <a:ext uri="{FF2B5EF4-FFF2-40B4-BE49-F238E27FC236}">
                  <a16:creationId xmlns:a16="http://schemas.microsoft.com/office/drawing/2014/main" id="{617DF9A2-3204-4DDE-B57C-7593D4D90504}"/>
                </a:ext>
              </a:extLst>
            </p:cNvPr>
            <p:cNvCxnSpPr>
              <a:cxnSpLocks/>
            </p:cNvCxnSpPr>
            <p:nvPr/>
          </p:nvCxnSpPr>
          <p:spPr bwMode="gray">
            <a:xfrm>
              <a:off x="7811604" y="5022335"/>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97" name="Graphic 296">
              <a:extLst>
                <a:ext uri="{FF2B5EF4-FFF2-40B4-BE49-F238E27FC236}">
                  <a16:creationId xmlns:a16="http://schemas.microsoft.com/office/drawing/2014/main" id="{15D648B8-856D-4CAE-8868-9F3BAD0FC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916" y="4649587"/>
              <a:ext cx="248711" cy="220349"/>
            </a:xfrm>
            <a:prstGeom prst="rect">
              <a:avLst/>
            </a:prstGeom>
          </p:spPr>
        </p:pic>
        <p:cxnSp>
          <p:nvCxnSpPr>
            <p:cNvPr id="196" name="Straight Arrow Connector 195">
              <a:extLst>
                <a:ext uri="{FF2B5EF4-FFF2-40B4-BE49-F238E27FC236}">
                  <a16:creationId xmlns:a16="http://schemas.microsoft.com/office/drawing/2014/main" id="{D8B8E7EF-7B15-4D10-9396-FD64B8C51FE7}"/>
                </a:ext>
              </a:extLst>
            </p:cNvPr>
            <p:cNvCxnSpPr>
              <a:cxnSpLocks/>
            </p:cNvCxnSpPr>
            <p:nvPr/>
          </p:nvCxnSpPr>
          <p:spPr bwMode="gray">
            <a:xfrm>
              <a:off x="7025777" y="5022335"/>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sp>
        <p:nvSpPr>
          <p:cNvPr id="205" name="Freeform: Shape 204">
            <a:extLst>
              <a:ext uri="{FF2B5EF4-FFF2-40B4-BE49-F238E27FC236}">
                <a16:creationId xmlns:a16="http://schemas.microsoft.com/office/drawing/2014/main" id="{31478B99-5159-4EA8-BEF0-DA9DC27AEE3C}"/>
              </a:ext>
            </a:extLst>
          </p:cNvPr>
          <p:cNvSpPr/>
          <p:nvPr/>
        </p:nvSpPr>
        <p:spPr>
          <a:xfrm>
            <a:off x="8052060" y="2399371"/>
            <a:ext cx="295471" cy="371482"/>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1E67AEF-9050-4DD0-9F6C-042ED7D4C772}"/>
              </a:ext>
            </a:extLst>
          </p:cNvPr>
          <p:cNvSpPr/>
          <p:nvPr/>
        </p:nvSpPr>
        <p:spPr>
          <a:xfrm>
            <a:off x="8052060" y="4709716"/>
            <a:ext cx="295471" cy="371482"/>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dirty="0"/>
          </a:p>
        </p:txBody>
      </p:sp>
      <p:grpSp>
        <p:nvGrpSpPr>
          <p:cNvPr id="9" name="Group 8">
            <a:extLst>
              <a:ext uri="{FF2B5EF4-FFF2-40B4-BE49-F238E27FC236}">
                <a16:creationId xmlns:a16="http://schemas.microsoft.com/office/drawing/2014/main" id="{C445ECA0-608F-4CF2-9DA9-AF59ECA44999}"/>
              </a:ext>
            </a:extLst>
          </p:cNvPr>
          <p:cNvGrpSpPr/>
          <p:nvPr/>
        </p:nvGrpSpPr>
        <p:grpSpPr>
          <a:xfrm>
            <a:off x="969417" y="1429756"/>
            <a:ext cx="2385391" cy="4626833"/>
            <a:chOff x="969417" y="1429756"/>
            <a:chExt cx="2385391" cy="4626833"/>
          </a:xfrm>
        </p:grpSpPr>
        <p:grpSp>
          <p:nvGrpSpPr>
            <p:cNvPr id="45" name="Group 44">
              <a:extLst>
                <a:ext uri="{FF2B5EF4-FFF2-40B4-BE49-F238E27FC236}">
                  <a16:creationId xmlns:a16="http://schemas.microsoft.com/office/drawing/2014/main" id="{79C1D9AB-571D-4296-8D8D-EAF722134054}"/>
                </a:ext>
              </a:extLst>
            </p:cNvPr>
            <p:cNvGrpSpPr/>
            <p:nvPr/>
          </p:nvGrpSpPr>
          <p:grpSpPr>
            <a:xfrm>
              <a:off x="969417" y="1429756"/>
              <a:ext cx="2385391" cy="4626833"/>
              <a:chOff x="969417" y="1429756"/>
              <a:chExt cx="2385391" cy="4626833"/>
            </a:xfrm>
          </p:grpSpPr>
          <p:sp>
            <p:nvSpPr>
              <p:cNvPr id="138" name="TextBox 137">
                <a:extLst>
                  <a:ext uri="{FF2B5EF4-FFF2-40B4-BE49-F238E27FC236}">
                    <a16:creationId xmlns:a16="http://schemas.microsoft.com/office/drawing/2014/main" id="{C429E145-9EA9-D848-9D93-EC4D5DC69A46}"/>
                  </a:ext>
                </a:extLst>
              </p:cNvPr>
              <p:cNvSpPr txBox="1"/>
              <p:nvPr/>
            </p:nvSpPr>
            <p:spPr>
              <a:xfrm>
                <a:off x="1847123" y="1429756"/>
                <a:ext cx="629981" cy="215444"/>
              </a:xfrm>
              <a:prstGeom prst="rect">
                <a:avLst/>
              </a:prstGeom>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i="0" u="none" strike="noStrike" kern="1200" cap="none" spc="100" normalizeH="0" baseline="0" noProof="0" dirty="0">
                    <a:ln>
                      <a:noFill/>
                    </a:ln>
                    <a:solidFill>
                      <a:schemeClr val="accent1"/>
                    </a:solidFill>
                    <a:effectLst/>
                    <a:uLnTx/>
                    <a:uFillTx/>
                    <a:latin typeface="Metropolis"/>
                    <a:ea typeface="+mn-ea"/>
                    <a:cs typeface="+mn-cs"/>
                  </a:rPr>
                  <a:t>Agility</a:t>
                </a:r>
              </a:p>
            </p:txBody>
          </p:sp>
          <p:grpSp>
            <p:nvGrpSpPr>
              <p:cNvPr id="99" name="Group 98">
                <a:extLst>
                  <a:ext uri="{FF2B5EF4-FFF2-40B4-BE49-F238E27FC236}">
                    <a16:creationId xmlns:a16="http://schemas.microsoft.com/office/drawing/2014/main" id="{DA23CD7E-5232-46A9-B0D3-A2637575C6C4}"/>
                  </a:ext>
                </a:extLst>
              </p:cNvPr>
              <p:cNvGrpSpPr/>
              <p:nvPr/>
            </p:nvGrpSpPr>
            <p:grpSpPr>
              <a:xfrm>
                <a:off x="969417" y="3999189"/>
                <a:ext cx="2385391" cy="2057400"/>
                <a:chOff x="800161" y="1737952"/>
                <a:chExt cx="2385391" cy="2097347"/>
              </a:xfrm>
            </p:grpSpPr>
            <p:sp>
              <p:nvSpPr>
                <p:cNvPr id="100" name="Rectangle 99">
                  <a:extLst>
                    <a:ext uri="{FF2B5EF4-FFF2-40B4-BE49-F238E27FC236}">
                      <a16:creationId xmlns:a16="http://schemas.microsoft.com/office/drawing/2014/main" id="{1C0F2D0A-32AD-4C2F-92B9-14EC2B508944}"/>
                    </a:ext>
                  </a:extLst>
                </p:cNvPr>
                <p:cNvSpPr/>
                <p:nvPr/>
              </p:nvSpPr>
              <p:spPr>
                <a:xfrm>
                  <a:off x="800161" y="1737952"/>
                  <a:ext cx="2385391" cy="2097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dirty="0"/>
                </a:p>
              </p:txBody>
            </p:sp>
            <p:sp>
              <p:nvSpPr>
                <p:cNvPr id="101" name="Freeform: Shape 100">
                  <a:extLst>
                    <a:ext uri="{FF2B5EF4-FFF2-40B4-BE49-F238E27FC236}">
                      <a16:creationId xmlns:a16="http://schemas.microsoft.com/office/drawing/2014/main" id="{CE01F297-21A3-4C12-ADB4-3FA701D3577D}"/>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1">
                        <a:lumMod val="75000"/>
                        <a:alpha val="0"/>
                      </a:schemeClr>
                    </a:gs>
                    <a:gs pos="100000">
                      <a:schemeClr val="accent1">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8" name="TextBox 17">
                <a:extLst>
                  <a:ext uri="{FF2B5EF4-FFF2-40B4-BE49-F238E27FC236}">
                    <a16:creationId xmlns:a16="http://schemas.microsoft.com/office/drawing/2014/main" id="{679D8B70-AB51-A74A-8C3F-59CFFF6AA7C9}"/>
                  </a:ext>
                </a:extLst>
              </p:cNvPr>
              <p:cNvSpPr txBox="1"/>
              <p:nvPr/>
            </p:nvSpPr>
            <p:spPr>
              <a:xfrm>
                <a:off x="1081223" y="5562896"/>
                <a:ext cx="2161779" cy="430887"/>
              </a:xfrm>
              <a:prstGeom prst="rect">
                <a:avLst/>
              </a:prstGeom>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App Mobility </a:t>
                </a:r>
                <a:br>
                  <a:rPr kumimoji="0" lang="en-US" sz="1200" b="1" i="0" u="none" strike="noStrike" kern="1200" cap="none" spc="0" normalizeH="0" baseline="0" noProof="0" dirty="0">
                    <a:ln>
                      <a:noFill/>
                    </a:ln>
                    <a:solidFill>
                      <a:schemeClr val="bg1"/>
                    </a:solidFill>
                    <a:effectLst/>
                    <a:uLnTx/>
                    <a:uFillTx/>
                    <a:latin typeface="Metropolis"/>
                    <a:ea typeface="+mn-ea"/>
                    <a:cs typeface="+mn-cs"/>
                  </a:rPr>
                </a:br>
                <a:r>
                  <a:rPr kumimoji="0" lang="en-US" sz="1200" b="1" i="0" u="none" strike="noStrike" kern="1200" cap="none" spc="0" normalizeH="0" baseline="0" noProof="0" dirty="0">
                    <a:ln>
                      <a:noFill/>
                    </a:ln>
                    <a:solidFill>
                      <a:schemeClr val="bg1"/>
                    </a:solidFill>
                    <a:effectLst/>
                    <a:uLnTx/>
                    <a:uFillTx/>
                    <a:latin typeface="Metropolis"/>
                    <a:ea typeface="+mn-ea"/>
                    <a:cs typeface="+mn-cs"/>
                  </a:rPr>
                  <a:t>and Migration</a:t>
                </a:r>
              </a:p>
            </p:txBody>
          </p:sp>
          <p:grpSp>
            <p:nvGrpSpPr>
              <p:cNvPr id="7" name="Group 6">
                <a:extLst>
                  <a:ext uri="{FF2B5EF4-FFF2-40B4-BE49-F238E27FC236}">
                    <a16:creationId xmlns:a16="http://schemas.microsoft.com/office/drawing/2014/main" id="{6AE2288A-51CF-4A2C-89EE-0B6A97A4DDCF}"/>
                  </a:ext>
                </a:extLst>
              </p:cNvPr>
              <p:cNvGrpSpPr/>
              <p:nvPr/>
            </p:nvGrpSpPr>
            <p:grpSpPr>
              <a:xfrm>
                <a:off x="969417" y="1717719"/>
                <a:ext cx="2385391" cy="2057400"/>
                <a:chOff x="800161" y="1737952"/>
                <a:chExt cx="2385391" cy="2097347"/>
              </a:xfrm>
            </p:grpSpPr>
            <p:sp>
              <p:nvSpPr>
                <p:cNvPr id="64" name="Rectangle 63">
                  <a:extLst>
                    <a:ext uri="{FF2B5EF4-FFF2-40B4-BE49-F238E27FC236}">
                      <a16:creationId xmlns:a16="http://schemas.microsoft.com/office/drawing/2014/main" id="{43D49D98-63E4-A242-9BAE-0FBA96DB540D}"/>
                    </a:ext>
                  </a:extLst>
                </p:cNvPr>
                <p:cNvSpPr/>
                <p:nvPr/>
              </p:nvSpPr>
              <p:spPr>
                <a:xfrm>
                  <a:off x="800161" y="1737952"/>
                  <a:ext cx="2385391" cy="20973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dirty="0"/>
                </a:p>
              </p:txBody>
            </p:sp>
            <p:sp>
              <p:nvSpPr>
                <p:cNvPr id="97" name="Freeform: Shape 96">
                  <a:extLst>
                    <a:ext uri="{FF2B5EF4-FFF2-40B4-BE49-F238E27FC236}">
                      <a16:creationId xmlns:a16="http://schemas.microsoft.com/office/drawing/2014/main" id="{C2EFC636-5163-429F-BB0A-A7845A4EDCAA}"/>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1">
                        <a:lumMod val="75000"/>
                        <a:alpha val="0"/>
                      </a:schemeClr>
                    </a:gs>
                    <a:gs pos="100000">
                      <a:schemeClr val="accent1">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57" name="TextBox 56">
                <a:extLst>
                  <a:ext uri="{FF2B5EF4-FFF2-40B4-BE49-F238E27FC236}">
                    <a16:creationId xmlns:a16="http://schemas.microsoft.com/office/drawing/2014/main" id="{54B78E35-343E-F948-8D42-E4F637DFE22D}"/>
                  </a:ext>
                </a:extLst>
              </p:cNvPr>
              <p:cNvSpPr txBox="1"/>
              <p:nvPr/>
            </p:nvSpPr>
            <p:spPr>
              <a:xfrm>
                <a:off x="1081223" y="3283760"/>
                <a:ext cx="2161779" cy="430887"/>
              </a:xfrm>
              <a:prstGeom prst="rect">
                <a:avLst/>
              </a:prstGeom>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Hybrid and Multi-Cloud Application Patterns</a:t>
                </a:r>
              </a:p>
            </p:txBody>
          </p:sp>
          <p:grpSp>
            <p:nvGrpSpPr>
              <p:cNvPr id="15" name="Group 14">
                <a:extLst>
                  <a:ext uri="{FF2B5EF4-FFF2-40B4-BE49-F238E27FC236}">
                    <a16:creationId xmlns:a16="http://schemas.microsoft.com/office/drawing/2014/main" id="{2F7403D1-1267-44A7-997B-0886941FCAB8}"/>
                  </a:ext>
                </a:extLst>
              </p:cNvPr>
              <p:cNvGrpSpPr/>
              <p:nvPr/>
            </p:nvGrpSpPr>
            <p:grpSpPr>
              <a:xfrm>
                <a:off x="1250939" y="1910002"/>
                <a:ext cx="1691292" cy="1151002"/>
                <a:chOff x="1239535" y="2062877"/>
                <a:chExt cx="1691292" cy="1151002"/>
              </a:xfrm>
            </p:grpSpPr>
            <p:grpSp>
              <p:nvGrpSpPr>
                <p:cNvPr id="5" name="Group 4">
                  <a:extLst>
                    <a:ext uri="{FF2B5EF4-FFF2-40B4-BE49-F238E27FC236}">
                      <a16:creationId xmlns:a16="http://schemas.microsoft.com/office/drawing/2014/main" id="{47CE1A12-8B26-4CDD-B7F6-E0DD643C3E41}"/>
                    </a:ext>
                  </a:extLst>
                </p:cNvPr>
                <p:cNvGrpSpPr/>
                <p:nvPr/>
              </p:nvGrpSpPr>
              <p:grpSpPr>
                <a:xfrm>
                  <a:off x="2249717" y="2819916"/>
                  <a:ext cx="410043" cy="304506"/>
                  <a:chOff x="2321322" y="2607711"/>
                  <a:chExt cx="410043" cy="304506"/>
                </a:xfrm>
              </p:grpSpPr>
              <p:sp>
                <p:nvSpPr>
                  <p:cNvPr id="71" name="Hexagon 70">
                    <a:extLst>
                      <a:ext uri="{FF2B5EF4-FFF2-40B4-BE49-F238E27FC236}">
                        <a16:creationId xmlns:a16="http://schemas.microsoft.com/office/drawing/2014/main" id="{BB8C444E-8C51-3E45-8DE1-70F6D6D10483}"/>
                      </a:ext>
                    </a:extLst>
                  </p:cNvPr>
                  <p:cNvSpPr>
                    <a:spLocks noChangeAspect="1"/>
                  </p:cNvSpPr>
                  <p:nvPr/>
                </p:nvSpPr>
                <p:spPr>
                  <a:xfrm>
                    <a:off x="2321322" y="2607711"/>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21" name="Hexagon 120">
                    <a:extLst>
                      <a:ext uri="{FF2B5EF4-FFF2-40B4-BE49-F238E27FC236}">
                        <a16:creationId xmlns:a16="http://schemas.microsoft.com/office/drawing/2014/main" id="{D7CF2E7B-2D18-1B4D-8121-A626A162FA84}"/>
                      </a:ext>
                    </a:extLst>
                  </p:cNvPr>
                  <p:cNvSpPr>
                    <a:spLocks noChangeAspect="1"/>
                  </p:cNvSpPr>
                  <p:nvPr/>
                </p:nvSpPr>
                <p:spPr>
                  <a:xfrm>
                    <a:off x="2525657" y="2729337"/>
                    <a:ext cx="205708" cy="182880"/>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grpSp>
            <p:grpSp>
              <p:nvGrpSpPr>
                <p:cNvPr id="14" name="Group 13">
                  <a:extLst>
                    <a:ext uri="{FF2B5EF4-FFF2-40B4-BE49-F238E27FC236}">
                      <a16:creationId xmlns:a16="http://schemas.microsoft.com/office/drawing/2014/main" id="{662E7A86-CCF3-4B03-97C8-3EA50C85A296}"/>
                    </a:ext>
                  </a:extLst>
                </p:cNvPr>
                <p:cNvGrpSpPr/>
                <p:nvPr/>
              </p:nvGrpSpPr>
              <p:grpSpPr>
                <a:xfrm>
                  <a:off x="1239535" y="2062877"/>
                  <a:ext cx="916294" cy="524653"/>
                  <a:chOff x="1239535" y="2062877"/>
                  <a:chExt cx="916294" cy="524653"/>
                </a:xfrm>
              </p:grpSpPr>
              <p:grpSp>
                <p:nvGrpSpPr>
                  <p:cNvPr id="2" name="Group 1">
                    <a:extLst>
                      <a:ext uri="{FF2B5EF4-FFF2-40B4-BE49-F238E27FC236}">
                        <a16:creationId xmlns:a16="http://schemas.microsoft.com/office/drawing/2014/main" id="{27AAFD46-EAA1-4B8F-832F-FA80222A6860}"/>
                      </a:ext>
                    </a:extLst>
                  </p:cNvPr>
                  <p:cNvGrpSpPr/>
                  <p:nvPr/>
                </p:nvGrpSpPr>
                <p:grpSpPr>
                  <a:xfrm>
                    <a:off x="1595285" y="2203665"/>
                    <a:ext cx="315118" cy="307585"/>
                    <a:chOff x="1573607" y="2101348"/>
                    <a:chExt cx="315118" cy="307585"/>
                  </a:xfrm>
                </p:grpSpPr>
                <p:sp>
                  <p:nvSpPr>
                    <p:cNvPr id="113" name="Hexagon 112">
                      <a:extLst>
                        <a:ext uri="{FF2B5EF4-FFF2-40B4-BE49-F238E27FC236}">
                          <a16:creationId xmlns:a16="http://schemas.microsoft.com/office/drawing/2014/main" id="{7C3903DA-A588-EB45-9486-89A7ED9261FC}"/>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18" name="Hexagon 117">
                      <a:extLst>
                        <a:ext uri="{FF2B5EF4-FFF2-40B4-BE49-F238E27FC236}">
                          <a16:creationId xmlns:a16="http://schemas.microsoft.com/office/drawing/2014/main" id="{52BB1B69-A35D-6441-81CA-7A6A51D4167B}"/>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20" name="Hexagon 119">
                      <a:extLst>
                        <a:ext uri="{FF2B5EF4-FFF2-40B4-BE49-F238E27FC236}">
                          <a16:creationId xmlns:a16="http://schemas.microsoft.com/office/drawing/2014/main" id="{278321EA-B915-5B4B-9FF1-8A148200B708}"/>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grpSp>
              <p:pic>
                <p:nvPicPr>
                  <p:cNvPr id="165" name="Graphic 164">
                    <a:extLst>
                      <a:ext uri="{FF2B5EF4-FFF2-40B4-BE49-F238E27FC236}">
                        <a16:creationId xmlns:a16="http://schemas.microsoft.com/office/drawing/2014/main" id="{BC4E46CE-A3BA-42ED-BFB2-577A4F17E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pic>
              <p:nvPicPr>
                <p:cNvPr id="167" name="Graphic 166">
                  <a:extLst>
                    <a:ext uri="{FF2B5EF4-FFF2-40B4-BE49-F238E27FC236}">
                      <a16:creationId xmlns:a16="http://schemas.microsoft.com/office/drawing/2014/main" id="{DC9824C2-CA6F-4E88-93D4-DFCBD27416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45223" y="2592283"/>
                  <a:ext cx="1085604" cy="621596"/>
                </a:xfrm>
                <a:prstGeom prst="rect">
                  <a:avLst/>
                </a:prstGeom>
              </p:spPr>
            </p:pic>
            <p:cxnSp>
              <p:nvCxnSpPr>
                <p:cNvPr id="168" name="Straight Connector 167">
                  <a:extLst>
                    <a:ext uri="{FF2B5EF4-FFF2-40B4-BE49-F238E27FC236}">
                      <a16:creationId xmlns:a16="http://schemas.microsoft.com/office/drawing/2014/main" id="{3FB67E84-8ECE-4EDA-A7A6-807EEAE6C270}"/>
                    </a:ext>
                  </a:extLst>
                </p:cNvPr>
                <p:cNvCxnSpPr>
                  <a:cxnSpLocks/>
                </p:cNvCxnSpPr>
                <p:nvPr/>
              </p:nvCxnSpPr>
              <p:spPr bwMode="gray">
                <a:xfrm>
                  <a:off x="1926760" y="2463167"/>
                  <a:ext cx="552779" cy="315322"/>
                </a:xfrm>
                <a:prstGeom prst="line">
                  <a:avLst/>
                </a:prstGeom>
                <a:ln w="1905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291BE1D-BBE8-480C-8047-11A2A6BCBA79}"/>
                  </a:ext>
                </a:extLst>
              </p:cNvPr>
              <p:cNvGrpSpPr/>
              <p:nvPr/>
            </p:nvGrpSpPr>
            <p:grpSpPr>
              <a:xfrm>
                <a:off x="1140653" y="4679950"/>
                <a:ext cx="2057742" cy="471780"/>
                <a:chOff x="1140653" y="4679950"/>
                <a:chExt cx="2057742" cy="471780"/>
              </a:xfrm>
            </p:grpSpPr>
            <p:grpSp>
              <p:nvGrpSpPr>
                <p:cNvPr id="169" name="Group 168">
                  <a:extLst>
                    <a:ext uri="{FF2B5EF4-FFF2-40B4-BE49-F238E27FC236}">
                      <a16:creationId xmlns:a16="http://schemas.microsoft.com/office/drawing/2014/main" id="{F99679DF-85A4-46A5-AA81-9F3770D0A2D7}"/>
                    </a:ext>
                  </a:extLst>
                </p:cNvPr>
                <p:cNvGrpSpPr/>
                <p:nvPr/>
              </p:nvGrpSpPr>
              <p:grpSpPr>
                <a:xfrm>
                  <a:off x="1140653" y="4679950"/>
                  <a:ext cx="823956" cy="471780"/>
                  <a:chOff x="1239535" y="2062877"/>
                  <a:chExt cx="916294" cy="524653"/>
                </a:xfrm>
              </p:grpSpPr>
              <p:grpSp>
                <p:nvGrpSpPr>
                  <p:cNvPr id="170" name="Group 169">
                    <a:extLst>
                      <a:ext uri="{FF2B5EF4-FFF2-40B4-BE49-F238E27FC236}">
                        <a16:creationId xmlns:a16="http://schemas.microsoft.com/office/drawing/2014/main" id="{8F3B5C1B-3482-490D-A986-C2D2DFF2FA9D}"/>
                      </a:ext>
                    </a:extLst>
                  </p:cNvPr>
                  <p:cNvGrpSpPr/>
                  <p:nvPr/>
                </p:nvGrpSpPr>
                <p:grpSpPr>
                  <a:xfrm>
                    <a:off x="1595285" y="2203665"/>
                    <a:ext cx="315118" cy="307585"/>
                    <a:chOff x="1573607" y="2101348"/>
                    <a:chExt cx="315118" cy="307585"/>
                  </a:xfrm>
                </p:grpSpPr>
                <p:sp>
                  <p:nvSpPr>
                    <p:cNvPr id="174" name="Hexagon 173">
                      <a:extLst>
                        <a:ext uri="{FF2B5EF4-FFF2-40B4-BE49-F238E27FC236}">
                          <a16:creationId xmlns:a16="http://schemas.microsoft.com/office/drawing/2014/main" id="{C8DF6A98-A673-44C0-BD80-B111875CFDED}"/>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76" name="Hexagon 175">
                      <a:extLst>
                        <a:ext uri="{FF2B5EF4-FFF2-40B4-BE49-F238E27FC236}">
                          <a16:creationId xmlns:a16="http://schemas.microsoft.com/office/drawing/2014/main" id="{14054036-D954-4717-B7CE-3B3450F07272}"/>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77" name="Hexagon 176">
                      <a:extLst>
                        <a:ext uri="{FF2B5EF4-FFF2-40B4-BE49-F238E27FC236}">
                          <a16:creationId xmlns:a16="http://schemas.microsoft.com/office/drawing/2014/main" id="{236667CC-1DFA-4983-9B43-1D14421CBC66}"/>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grpSp>
              <p:pic>
                <p:nvPicPr>
                  <p:cNvPr id="171" name="Graphic 170">
                    <a:extLst>
                      <a:ext uri="{FF2B5EF4-FFF2-40B4-BE49-F238E27FC236}">
                        <a16:creationId xmlns:a16="http://schemas.microsoft.com/office/drawing/2014/main" id="{027D70CD-91DE-490F-9911-AF872D517D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grpSp>
              <p:nvGrpSpPr>
                <p:cNvPr id="178" name="Group 177">
                  <a:extLst>
                    <a:ext uri="{FF2B5EF4-FFF2-40B4-BE49-F238E27FC236}">
                      <a16:creationId xmlns:a16="http://schemas.microsoft.com/office/drawing/2014/main" id="{0FCA8BA4-76EE-458C-A976-79A4D5E4CEEE}"/>
                    </a:ext>
                  </a:extLst>
                </p:cNvPr>
                <p:cNvGrpSpPr/>
                <p:nvPr/>
              </p:nvGrpSpPr>
              <p:grpSpPr>
                <a:xfrm>
                  <a:off x="2374439" y="4679950"/>
                  <a:ext cx="823956" cy="471780"/>
                  <a:chOff x="1239535" y="2062877"/>
                  <a:chExt cx="916294" cy="524653"/>
                </a:xfrm>
              </p:grpSpPr>
              <p:grpSp>
                <p:nvGrpSpPr>
                  <p:cNvPr id="179" name="Group 178">
                    <a:extLst>
                      <a:ext uri="{FF2B5EF4-FFF2-40B4-BE49-F238E27FC236}">
                        <a16:creationId xmlns:a16="http://schemas.microsoft.com/office/drawing/2014/main" id="{A811127A-AC48-42D3-B92D-FF5F10F020FB}"/>
                      </a:ext>
                    </a:extLst>
                  </p:cNvPr>
                  <p:cNvGrpSpPr/>
                  <p:nvPr/>
                </p:nvGrpSpPr>
                <p:grpSpPr>
                  <a:xfrm>
                    <a:off x="1595285" y="2203665"/>
                    <a:ext cx="315118" cy="307585"/>
                    <a:chOff x="1573607" y="2101348"/>
                    <a:chExt cx="315118" cy="307585"/>
                  </a:xfrm>
                </p:grpSpPr>
                <p:sp>
                  <p:nvSpPr>
                    <p:cNvPr id="190" name="Hexagon 189">
                      <a:extLst>
                        <a:ext uri="{FF2B5EF4-FFF2-40B4-BE49-F238E27FC236}">
                          <a16:creationId xmlns:a16="http://schemas.microsoft.com/office/drawing/2014/main" id="{A437F56D-A49F-4AC0-94ED-6A44B745CEB1}"/>
                        </a:ext>
                      </a:extLst>
                    </p:cNvPr>
                    <p:cNvSpPr>
                      <a:spLocks noChangeAspect="1"/>
                    </p:cNvSpPr>
                    <p:nvPr/>
                  </p:nvSpPr>
                  <p:spPr>
                    <a:xfrm>
                      <a:off x="1729055" y="2101348"/>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91" name="Hexagon 190">
                      <a:extLst>
                        <a:ext uri="{FF2B5EF4-FFF2-40B4-BE49-F238E27FC236}">
                          <a16:creationId xmlns:a16="http://schemas.microsoft.com/office/drawing/2014/main" id="{2434699B-0784-4816-A1FF-91BE8CF0D63A}"/>
                        </a:ext>
                      </a:extLst>
                    </p:cNvPr>
                    <p:cNvSpPr>
                      <a:spLocks noChangeAspect="1"/>
                    </p:cNvSpPr>
                    <p:nvPr/>
                  </p:nvSpPr>
                  <p:spPr>
                    <a:xfrm>
                      <a:off x="1573607" y="218981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93" name="Hexagon 192">
                      <a:extLst>
                        <a:ext uri="{FF2B5EF4-FFF2-40B4-BE49-F238E27FC236}">
                          <a16:creationId xmlns:a16="http://schemas.microsoft.com/office/drawing/2014/main" id="{0F864333-9861-481A-924B-55943C15355D}"/>
                        </a:ext>
                      </a:extLst>
                    </p:cNvPr>
                    <p:cNvSpPr>
                      <a:spLocks noChangeAspect="1"/>
                    </p:cNvSpPr>
                    <p:nvPr/>
                  </p:nvSpPr>
                  <p:spPr>
                    <a:xfrm>
                      <a:off x="1733277" y="227073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grpSp>
              <p:pic>
                <p:nvPicPr>
                  <p:cNvPr id="189" name="Graphic 188">
                    <a:extLst>
                      <a:ext uri="{FF2B5EF4-FFF2-40B4-BE49-F238E27FC236}">
                        <a16:creationId xmlns:a16="http://schemas.microsoft.com/office/drawing/2014/main" id="{930EF53F-E673-4911-AD27-494AEF7CD4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39535" y="2062877"/>
                    <a:ext cx="916294" cy="524653"/>
                  </a:xfrm>
                  <a:prstGeom prst="rect">
                    <a:avLst/>
                  </a:prstGeom>
                </p:spPr>
              </p:pic>
            </p:grpSp>
          </p:grpSp>
          <p:sp>
            <p:nvSpPr>
              <p:cNvPr id="197" name="Freeform: Shape 196">
                <a:extLst>
                  <a:ext uri="{FF2B5EF4-FFF2-40B4-BE49-F238E27FC236}">
                    <a16:creationId xmlns:a16="http://schemas.microsoft.com/office/drawing/2014/main" id="{49DBA2F7-22D9-4BD5-810C-F588876A3041}"/>
                  </a:ext>
                </a:extLst>
              </p:cNvPr>
              <p:cNvSpPr/>
              <p:nvPr/>
            </p:nvSpPr>
            <p:spPr>
              <a:xfrm>
                <a:off x="2521196" y="2554044"/>
                <a:ext cx="145460" cy="182881"/>
              </a:xfrm>
              <a:custGeom>
                <a:avLst/>
                <a:gdLst>
                  <a:gd name="connsiteX0" fmla="*/ 440526 w 442311"/>
                  <a:gd name="connsiteY0" fmla="*/ 80451 h 556098"/>
                  <a:gd name="connsiteX1" fmla="*/ 442312 w 442311"/>
                  <a:gd name="connsiteY1" fmla="*/ 70416 h 556098"/>
                  <a:gd name="connsiteX2" fmla="*/ 221539 w 442311"/>
                  <a:gd name="connsiteY2" fmla="*/ 0 h 556098"/>
                  <a:gd name="connsiteX3" fmla="*/ 851 w 442311"/>
                  <a:gd name="connsiteY3" fmla="*/ 70416 h 556098"/>
                  <a:gd name="connsiteX4" fmla="*/ 221539 w 442311"/>
                  <a:gd name="connsiteY4" fmla="*/ 140832 h 556098"/>
                  <a:gd name="connsiteX5" fmla="*/ 412802 w 442311"/>
                  <a:gd name="connsiteY5" fmla="*/ 108005 h 556098"/>
                  <a:gd name="connsiteX6" fmla="*/ 412802 w 442311"/>
                  <a:gd name="connsiteY6" fmla="*/ 212353 h 556098"/>
                  <a:gd name="connsiteX7" fmla="*/ 411356 w 442311"/>
                  <a:gd name="connsiteY7" fmla="*/ 218306 h 556098"/>
                  <a:gd name="connsiteX8" fmla="*/ 221539 w 442311"/>
                  <a:gd name="connsiteY8" fmla="*/ 254365 h 556098"/>
                  <a:gd name="connsiteX9" fmla="*/ 28405 w 442311"/>
                  <a:gd name="connsiteY9" fmla="*/ 211333 h 556098"/>
                  <a:gd name="connsiteX10" fmla="*/ 27640 w 442311"/>
                  <a:gd name="connsiteY10" fmla="*/ 163453 h 556098"/>
                  <a:gd name="connsiteX11" fmla="*/ 13863 w 442311"/>
                  <a:gd name="connsiteY11" fmla="*/ 149846 h 556098"/>
                  <a:gd name="connsiteX12" fmla="*/ 13608 w 442311"/>
                  <a:gd name="connsiteY12" fmla="*/ 149846 h 556098"/>
                  <a:gd name="connsiteX13" fmla="*/ 1 w 442311"/>
                  <a:gd name="connsiteY13" fmla="*/ 163879 h 556098"/>
                  <a:gd name="connsiteX14" fmla="*/ 766 w 442311"/>
                  <a:gd name="connsiteY14" fmla="*/ 211503 h 556098"/>
                  <a:gd name="connsiteX15" fmla="*/ 221539 w 442311"/>
                  <a:gd name="connsiteY15" fmla="*/ 281919 h 556098"/>
                  <a:gd name="connsiteX16" fmla="*/ 412802 w 442311"/>
                  <a:gd name="connsiteY16" fmla="*/ 253174 h 556098"/>
                  <a:gd name="connsiteX17" fmla="*/ 412802 w 442311"/>
                  <a:gd name="connsiteY17" fmla="*/ 347742 h 556098"/>
                  <a:gd name="connsiteX18" fmla="*/ 411356 w 442311"/>
                  <a:gd name="connsiteY18" fmla="*/ 353695 h 556098"/>
                  <a:gd name="connsiteX19" fmla="*/ 221539 w 442311"/>
                  <a:gd name="connsiteY19" fmla="*/ 389754 h 556098"/>
                  <a:gd name="connsiteX20" fmla="*/ 28405 w 442311"/>
                  <a:gd name="connsiteY20" fmla="*/ 346807 h 556098"/>
                  <a:gd name="connsiteX21" fmla="*/ 27640 w 442311"/>
                  <a:gd name="connsiteY21" fmla="*/ 298928 h 556098"/>
                  <a:gd name="connsiteX22" fmla="*/ 13608 w 442311"/>
                  <a:gd name="connsiteY22" fmla="*/ 285321 h 556098"/>
                  <a:gd name="connsiteX23" fmla="*/ 1 w 442311"/>
                  <a:gd name="connsiteY23" fmla="*/ 299353 h 556098"/>
                  <a:gd name="connsiteX24" fmla="*/ 766 w 442311"/>
                  <a:gd name="connsiteY24" fmla="*/ 346977 h 556098"/>
                  <a:gd name="connsiteX25" fmla="*/ 221539 w 442311"/>
                  <a:gd name="connsiteY25" fmla="*/ 417393 h 556098"/>
                  <a:gd name="connsiteX26" fmla="*/ 412802 w 442311"/>
                  <a:gd name="connsiteY26" fmla="*/ 388648 h 556098"/>
                  <a:gd name="connsiteX27" fmla="*/ 412802 w 442311"/>
                  <a:gd name="connsiteY27" fmla="*/ 486448 h 556098"/>
                  <a:gd name="connsiteX28" fmla="*/ 411356 w 442311"/>
                  <a:gd name="connsiteY28" fmla="*/ 492401 h 556098"/>
                  <a:gd name="connsiteX29" fmla="*/ 221539 w 442311"/>
                  <a:gd name="connsiteY29" fmla="*/ 528460 h 556098"/>
                  <a:gd name="connsiteX30" fmla="*/ 28405 w 442311"/>
                  <a:gd name="connsiteY30" fmla="*/ 485513 h 556098"/>
                  <a:gd name="connsiteX31" fmla="*/ 27640 w 442311"/>
                  <a:gd name="connsiteY31" fmla="*/ 437633 h 556098"/>
                  <a:gd name="connsiteX32" fmla="*/ 13608 w 442311"/>
                  <a:gd name="connsiteY32" fmla="*/ 424026 h 556098"/>
                  <a:gd name="connsiteX33" fmla="*/ 1 w 442311"/>
                  <a:gd name="connsiteY33" fmla="*/ 438058 h 556098"/>
                  <a:gd name="connsiteX34" fmla="*/ 766 w 442311"/>
                  <a:gd name="connsiteY34" fmla="*/ 485683 h 556098"/>
                  <a:gd name="connsiteX35" fmla="*/ 221539 w 442311"/>
                  <a:gd name="connsiteY35" fmla="*/ 556099 h 556098"/>
                  <a:gd name="connsiteX36" fmla="*/ 437634 w 442311"/>
                  <a:gd name="connsiteY36" fmla="*/ 501246 h 556098"/>
                  <a:gd name="connsiteX37" fmla="*/ 440441 w 442311"/>
                  <a:gd name="connsiteY37" fmla="*/ 501246 h 556098"/>
                  <a:gd name="connsiteX38" fmla="*/ 440441 w 442311"/>
                  <a:gd name="connsiteY38" fmla="*/ 80451 h 556098"/>
                  <a:gd name="connsiteX39" fmla="*/ 221539 w 442311"/>
                  <a:gd name="connsiteY39" fmla="*/ 113193 h 556098"/>
                  <a:gd name="connsiteX40" fmla="*/ 28405 w 442311"/>
                  <a:gd name="connsiteY40" fmla="*/ 70416 h 556098"/>
                  <a:gd name="connsiteX41" fmla="*/ 221539 w 442311"/>
                  <a:gd name="connsiteY41" fmla="*/ 27639 h 556098"/>
                  <a:gd name="connsiteX42" fmla="*/ 414673 w 442311"/>
                  <a:gd name="connsiteY42" fmla="*/ 70416 h 556098"/>
                  <a:gd name="connsiteX43" fmla="*/ 221539 w 442311"/>
                  <a:gd name="connsiteY43" fmla="*/ 113193 h 5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42311" h="556098">
                    <a:moveTo>
                      <a:pt x="440526" y="80451"/>
                    </a:moveTo>
                    <a:cubicBezTo>
                      <a:pt x="441631" y="77219"/>
                      <a:pt x="442312" y="73903"/>
                      <a:pt x="442312" y="70416"/>
                    </a:cubicBezTo>
                    <a:cubicBezTo>
                      <a:pt x="442312" y="22026"/>
                      <a:pt x="327928" y="0"/>
                      <a:pt x="221539" y="0"/>
                    </a:cubicBezTo>
                    <a:cubicBezTo>
                      <a:pt x="115150" y="0"/>
                      <a:pt x="851" y="22026"/>
                      <a:pt x="851" y="70416"/>
                    </a:cubicBezTo>
                    <a:cubicBezTo>
                      <a:pt x="851" y="118721"/>
                      <a:pt x="115235" y="140832"/>
                      <a:pt x="221539" y="140832"/>
                    </a:cubicBezTo>
                    <a:cubicBezTo>
                      <a:pt x="294846" y="140832"/>
                      <a:pt x="371981" y="130372"/>
                      <a:pt x="412802" y="108005"/>
                    </a:cubicBezTo>
                    <a:lnTo>
                      <a:pt x="412802" y="212353"/>
                    </a:lnTo>
                    <a:cubicBezTo>
                      <a:pt x="411951" y="214139"/>
                      <a:pt x="411356" y="216095"/>
                      <a:pt x="411356" y="218306"/>
                    </a:cubicBezTo>
                    <a:cubicBezTo>
                      <a:pt x="411356" y="230468"/>
                      <a:pt x="354037" y="254365"/>
                      <a:pt x="221539" y="254365"/>
                    </a:cubicBezTo>
                    <a:cubicBezTo>
                      <a:pt x="94144" y="254365"/>
                      <a:pt x="28405" y="224344"/>
                      <a:pt x="28405" y="211333"/>
                    </a:cubicBezTo>
                    <a:lnTo>
                      <a:pt x="27640" y="163453"/>
                    </a:lnTo>
                    <a:cubicBezTo>
                      <a:pt x="27555" y="155885"/>
                      <a:pt x="21347" y="149846"/>
                      <a:pt x="13863" y="149846"/>
                    </a:cubicBezTo>
                    <a:cubicBezTo>
                      <a:pt x="13778" y="149846"/>
                      <a:pt x="13693" y="149846"/>
                      <a:pt x="13608" y="149846"/>
                    </a:cubicBezTo>
                    <a:cubicBezTo>
                      <a:pt x="5954" y="149931"/>
                      <a:pt x="-84" y="156225"/>
                      <a:pt x="1" y="163879"/>
                    </a:cubicBezTo>
                    <a:lnTo>
                      <a:pt x="766" y="211503"/>
                    </a:lnTo>
                    <a:cubicBezTo>
                      <a:pt x="766" y="259893"/>
                      <a:pt x="115150" y="281919"/>
                      <a:pt x="221539" y="281919"/>
                    </a:cubicBezTo>
                    <a:cubicBezTo>
                      <a:pt x="270099" y="281919"/>
                      <a:pt x="366453" y="278432"/>
                      <a:pt x="412802" y="253174"/>
                    </a:cubicBezTo>
                    <a:lnTo>
                      <a:pt x="412802" y="347742"/>
                    </a:lnTo>
                    <a:cubicBezTo>
                      <a:pt x="411951" y="349528"/>
                      <a:pt x="411356" y="351484"/>
                      <a:pt x="411356" y="353695"/>
                    </a:cubicBezTo>
                    <a:cubicBezTo>
                      <a:pt x="411356" y="365857"/>
                      <a:pt x="354037" y="389754"/>
                      <a:pt x="221539" y="389754"/>
                    </a:cubicBezTo>
                    <a:cubicBezTo>
                      <a:pt x="94144" y="389754"/>
                      <a:pt x="28405" y="359819"/>
                      <a:pt x="28405" y="346807"/>
                    </a:cubicBezTo>
                    <a:lnTo>
                      <a:pt x="27640" y="298928"/>
                    </a:lnTo>
                    <a:cubicBezTo>
                      <a:pt x="27555" y="291274"/>
                      <a:pt x="21092" y="285150"/>
                      <a:pt x="13608" y="285321"/>
                    </a:cubicBezTo>
                    <a:cubicBezTo>
                      <a:pt x="5954" y="285406"/>
                      <a:pt x="-84" y="291699"/>
                      <a:pt x="1" y="299353"/>
                    </a:cubicBezTo>
                    <a:lnTo>
                      <a:pt x="766" y="346977"/>
                    </a:lnTo>
                    <a:cubicBezTo>
                      <a:pt x="766" y="395367"/>
                      <a:pt x="115150" y="417393"/>
                      <a:pt x="221539" y="417393"/>
                    </a:cubicBezTo>
                    <a:cubicBezTo>
                      <a:pt x="270099" y="417393"/>
                      <a:pt x="366453" y="413906"/>
                      <a:pt x="412802" y="388648"/>
                    </a:cubicBezTo>
                    <a:lnTo>
                      <a:pt x="412802" y="486448"/>
                    </a:lnTo>
                    <a:cubicBezTo>
                      <a:pt x="411951" y="488234"/>
                      <a:pt x="411356" y="490190"/>
                      <a:pt x="411356" y="492401"/>
                    </a:cubicBezTo>
                    <a:cubicBezTo>
                      <a:pt x="411356" y="504562"/>
                      <a:pt x="354037" y="528460"/>
                      <a:pt x="221539" y="528460"/>
                    </a:cubicBezTo>
                    <a:cubicBezTo>
                      <a:pt x="94144" y="528460"/>
                      <a:pt x="28405" y="498524"/>
                      <a:pt x="28405" y="485513"/>
                    </a:cubicBezTo>
                    <a:lnTo>
                      <a:pt x="27640" y="437633"/>
                    </a:lnTo>
                    <a:cubicBezTo>
                      <a:pt x="27555" y="429979"/>
                      <a:pt x="21092" y="424281"/>
                      <a:pt x="13608" y="424026"/>
                    </a:cubicBezTo>
                    <a:cubicBezTo>
                      <a:pt x="5954" y="424111"/>
                      <a:pt x="-84" y="430405"/>
                      <a:pt x="1" y="438058"/>
                    </a:cubicBezTo>
                    <a:lnTo>
                      <a:pt x="766" y="485683"/>
                    </a:lnTo>
                    <a:cubicBezTo>
                      <a:pt x="766" y="534072"/>
                      <a:pt x="115150" y="556099"/>
                      <a:pt x="221539" y="556099"/>
                    </a:cubicBezTo>
                    <a:cubicBezTo>
                      <a:pt x="283451" y="556099"/>
                      <a:pt x="422837" y="550486"/>
                      <a:pt x="437634" y="501246"/>
                    </a:cubicBezTo>
                    <a:lnTo>
                      <a:pt x="440441" y="501246"/>
                    </a:lnTo>
                    <a:lnTo>
                      <a:pt x="440441" y="80451"/>
                    </a:lnTo>
                    <a:close/>
                    <a:moveTo>
                      <a:pt x="221539" y="113193"/>
                    </a:moveTo>
                    <a:cubicBezTo>
                      <a:pt x="94144" y="113193"/>
                      <a:pt x="28405" y="83257"/>
                      <a:pt x="28405" y="70416"/>
                    </a:cubicBezTo>
                    <a:cubicBezTo>
                      <a:pt x="28405" y="57574"/>
                      <a:pt x="94144" y="27639"/>
                      <a:pt x="221539" y="27639"/>
                    </a:cubicBezTo>
                    <a:cubicBezTo>
                      <a:pt x="348934" y="27639"/>
                      <a:pt x="414673" y="57659"/>
                      <a:pt x="414673" y="70416"/>
                    </a:cubicBezTo>
                    <a:cubicBezTo>
                      <a:pt x="414673" y="83172"/>
                      <a:pt x="348934" y="113193"/>
                      <a:pt x="221539" y="113193"/>
                    </a:cubicBezTo>
                    <a:close/>
                  </a:path>
                </a:pathLst>
              </a:custGeom>
              <a:solidFill>
                <a:schemeClr val="bg1"/>
              </a:solidFill>
              <a:ln w="8441" cap="flat">
                <a:noFill/>
                <a:prstDash val="solid"/>
                <a:miter/>
              </a:ln>
            </p:spPr>
            <p:txBody>
              <a:bodyPr rtlCol="0" anchor="ctr"/>
              <a:lstStyle/>
              <a:p>
                <a:endParaRPr lang="en-US" dirty="0"/>
              </a:p>
            </p:txBody>
          </p:sp>
        </p:grpSp>
        <p:cxnSp>
          <p:nvCxnSpPr>
            <p:cNvPr id="145" name="Straight Arrow Connector 144">
              <a:extLst>
                <a:ext uri="{FF2B5EF4-FFF2-40B4-BE49-F238E27FC236}">
                  <a16:creationId xmlns:a16="http://schemas.microsoft.com/office/drawing/2014/main" id="{382A06E5-E16C-48B2-99B0-50F9098B5929}"/>
                </a:ext>
              </a:extLst>
            </p:cNvPr>
            <p:cNvCxnSpPr>
              <a:cxnSpLocks/>
            </p:cNvCxnSpPr>
            <p:nvPr/>
          </p:nvCxnSpPr>
          <p:spPr bwMode="gray">
            <a:xfrm>
              <a:off x="2008598" y="5008524"/>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28FDA0E-2408-4120-889E-0D8A78D93FB0}"/>
              </a:ext>
            </a:extLst>
          </p:cNvPr>
          <p:cNvGrpSpPr/>
          <p:nvPr/>
        </p:nvGrpSpPr>
        <p:grpSpPr>
          <a:xfrm>
            <a:off x="8834018" y="1431070"/>
            <a:ext cx="2385391" cy="4626833"/>
            <a:chOff x="8834018" y="1431070"/>
            <a:chExt cx="2385391" cy="4626833"/>
          </a:xfrm>
        </p:grpSpPr>
        <p:grpSp>
          <p:nvGrpSpPr>
            <p:cNvPr id="43" name="Group 42">
              <a:extLst>
                <a:ext uri="{FF2B5EF4-FFF2-40B4-BE49-F238E27FC236}">
                  <a16:creationId xmlns:a16="http://schemas.microsoft.com/office/drawing/2014/main" id="{C413C0A2-6B05-4E3F-8DED-D14A7346DEAC}"/>
                </a:ext>
              </a:extLst>
            </p:cNvPr>
            <p:cNvGrpSpPr/>
            <p:nvPr/>
          </p:nvGrpSpPr>
          <p:grpSpPr>
            <a:xfrm>
              <a:off x="8834018" y="1431070"/>
              <a:ext cx="2385391" cy="4626833"/>
              <a:chOff x="8827043" y="1429756"/>
              <a:chExt cx="2385391" cy="4626833"/>
            </a:xfrm>
          </p:grpSpPr>
          <p:sp>
            <p:nvSpPr>
              <p:cNvPr id="141" name="TextBox 140">
                <a:extLst>
                  <a:ext uri="{FF2B5EF4-FFF2-40B4-BE49-F238E27FC236}">
                    <a16:creationId xmlns:a16="http://schemas.microsoft.com/office/drawing/2014/main" id="{76951B81-2220-574D-BBDA-ACF8EBFA64A1}"/>
                  </a:ext>
                </a:extLst>
              </p:cNvPr>
              <p:cNvSpPr txBox="1"/>
              <p:nvPr/>
            </p:nvSpPr>
            <p:spPr>
              <a:xfrm>
                <a:off x="9597348" y="1429756"/>
                <a:ext cx="844783" cy="215444"/>
              </a:xfrm>
              <a:prstGeom prst="rect">
                <a:avLst/>
              </a:prstGeom>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i="0" u="none" strike="noStrike" kern="1200" cap="none" spc="100" normalizeH="0" baseline="0" noProof="0" dirty="0">
                    <a:ln>
                      <a:noFill/>
                    </a:ln>
                    <a:solidFill>
                      <a:schemeClr val="accent2"/>
                    </a:solidFill>
                    <a:effectLst/>
                    <a:uLnTx/>
                    <a:uFillTx/>
                    <a:latin typeface="Metropolis"/>
                    <a:ea typeface="+mn-ea"/>
                    <a:cs typeface="+mn-cs"/>
                  </a:rPr>
                  <a:t>Visibility</a:t>
                </a:r>
              </a:p>
            </p:txBody>
          </p:sp>
          <p:grpSp>
            <p:nvGrpSpPr>
              <p:cNvPr id="23" name="Group 22">
                <a:extLst>
                  <a:ext uri="{FF2B5EF4-FFF2-40B4-BE49-F238E27FC236}">
                    <a16:creationId xmlns:a16="http://schemas.microsoft.com/office/drawing/2014/main" id="{010DA7D8-149E-4D8E-AAB1-FA837A4A5D63}"/>
                  </a:ext>
                </a:extLst>
              </p:cNvPr>
              <p:cNvGrpSpPr/>
              <p:nvPr/>
            </p:nvGrpSpPr>
            <p:grpSpPr>
              <a:xfrm>
                <a:off x="8827043" y="3999189"/>
                <a:ext cx="2385391" cy="2057400"/>
                <a:chOff x="9117917" y="4119839"/>
                <a:chExt cx="2385391" cy="2057400"/>
              </a:xfrm>
            </p:grpSpPr>
            <p:grpSp>
              <p:nvGrpSpPr>
                <p:cNvPr id="105" name="Group 104">
                  <a:extLst>
                    <a:ext uri="{FF2B5EF4-FFF2-40B4-BE49-F238E27FC236}">
                      <a16:creationId xmlns:a16="http://schemas.microsoft.com/office/drawing/2014/main" id="{4C121D9F-B422-42C5-A181-7E1CF416CB00}"/>
                    </a:ext>
                  </a:extLst>
                </p:cNvPr>
                <p:cNvGrpSpPr/>
                <p:nvPr/>
              </p:nvGrpSpPr>
              <p:grpSpPr>
                <a:xfrm>
                  <a:off x="9117917" y="4119839"/>
                  <a:ext cx="2385391" cy="2057400"/>
                  <a:chOff x="800161" y="1737952"/>
                  <a:chExt cx="2385391" cy="2097347"/>
                </a:xfrm>
              </p:grpSpPr>
              <p:sp>
                <p:nvSpPr>
                  <p:cNvPr id="106" name="Rectangle 105">
                    <a:extLst>
                      <a:ext uri="{FF2B5EF4-FFF2-40B4-BE49-F238E27FC236}">
                        <a16:creationId xmlns:a16="http://schemas.microsoft.com/office/drawing/2014/main" id="{7468E85D-3455-4C33-ABE5-0DF2A3CE15D3}"/>
                      </a:ext>
                    </a:extLst>
                  </p:cNvPr>
                  <p:cNvSpPr/>
                  <p:nvPr/>
                </p:nvSpPr>
                <p:spPr>
                  <a:xfrm>
                    <a:off x="800161" y="1737952"/>
                    <a:ext cx="2385391" cy="209734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7" name="Freeform: Shape 106">
                    <a:extLst>
                      <a:ext uri="{FF2B5EF4-FFF2-40B4-BE49-F238E27FC236}">
                        <a16:creationId xmlns:a16="http://schemas.microsoft.com/office/drawing/2014/main" id="{3619D39D-1D5B-47A7-BA50-E2EAB1724890}"/>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2">
                          <a:lumMod val="75000"/>
                          <a:alpha val="0"/>
                        </a:schemeClr>
                      </a:gs>
                      <a:gs pos="100000">
                        <a:schemeClr val="accent2">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59" name="TextBox 58">
                  <a:extLst>
                    <a:ext uri="{FF2B5EF4-FFF2-40B4-BE49-F238E27FC236}">
                      <a16:creationId xmlns:a16="http://schemas.microsoft.com/office/drawing/2014/main" id="{5CC3D536-493B-A445-9E59-D4C32CF0ECD9}"/>
                    </a:ext>
                  </a:extLst>
                </p:cNvPr>
                <p:cNvSpPr txBox="1"/>
                <p:nvPr/>
              </p:nvSpPr>
              <p:spPr>
                <a:xfrm>
                  <a:off x="9290613" y="5656943"/>
                  <a:ext cx="2039997" cy="369332"/>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200" b="1" dirty="0">
                      <a:solidFill>
                        <a:schemeClr val="bg1"/>
                      </a:solidFill>
                      <a:latin typeface="Metropolis"/>
                    </a:rPr>
                    <a:t>Controlled Service</a:t>
                  </a:r>
                  <a:r>
                    <a:rPr kumimoji="0" lang="en-US" sz="1200" b="1" i="0" u="none" strike="noStrike" kern="1200" cap="none" spc="0" normalizeH="0" baseline="0" noProof="0" dirty="0">
                      <a:ln>
                        <a:noFill/>
                      </a:ln>
                      <a:solidFill>
                        <a:schemeClr val="bg1"/>
                      </a:solidFill>
                      <a:effectLst/>
                      <a:uLnTx/>
                      <a:uFillTx/>
                      <a:latin typeface="Metropolis"/>
                      <a:ea typeface="+mn-ea"/>
                      <a:cs typeface="+mn-cs"/>
                    </a:rPr>
                    <a:t> Deployments and Upgrades</a:t>
                  </a:r>
                </a:p>
              </p:txBody>
            </p:sp>
            <p:sp>
              <p:nvSpPr>
                <p:cNvPr id="181" name="Hexagon 180">
                  <a:extLst>
                    <a:ext uri="{FF2B5EF4-FFF2-40B4-BE49-F238E27FC236}">
                      <a16:creationId xmlns:a16="http://schemas.microsoft.com/office/drawing/2014/main" id="{E3C6094A-1F1E-894E-9C1E-BA56841A0E04}"/>
                    </a:ext>
                  </a:extLst>
                </p:cNvPr>
                <p:cNvSpPr>
                  <a:spLocks noChangeAspect="1"/>
                </p:cNvSpPr>
                <p:nvPr/>
              </p:nvSpPr>
              <p:spPr>
                <a:xfrm>
                  <a:off x="9495810" y="4740877"/>
                  <a:ext cx="562590" cy="519650"/>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100" normalizeH="0" baseline="0" noProof="0" dirty="0">
                      <a:ln>
                        <a:noFill/>
                      </a:ln>
                      <a:solidFill>
                        <a:schemeClr val="bg1"/>
                      </a:solidFill>
                      <a:effectLst/>
                      <a:uLnTx/>
                      <a:uFillTx/>
                      <a:latin typeface="Metropolis"/>
                      <a:ea typeface="+mn-ea"/>
                      <a:cs typeface="+mn-cs"/>
                    </a:rPr>
                    <a:t>v1</a:t>
                  </a:r>
                </a:p>
              </p:txBody>
            </p:sp>
            <p:sp>
              <p:nvSpPr>
                <p:cNvPr id="182" name="Hexagon 181">
                  <a:extLst>
                    <a:ext uri="{FF2B5EF4-FFF2-40B4-BE49-F238E27FC236}">
                      <a16:creationId xmlns:a16="http://schemas.microsoft.com/office/drawing/2014/main" id="{6599073F-2596-D041-A39D-5BF4AA5106B7}"/>
                    </a:ext>
                  </a:extLst>
                </p:cNvPr>
                <p:cNvSpPr>
                  <a:spLocks noChangeAspect="1"/>
                </p:cNvSpPr>
                <p:nvPr/>
              </p:nvSpPr>
              <p:spPr>
                <a:xfrm>
                  <a:off x="10508268" y="4740737"/>
                  <a:ext cx="562590" cy="519650"/>
                </a:xfrm>
                <a:prstGeom prst="hexagon">
                  <a:avLst/>
                </a:prstGeom>
                <a:noFill/>
                <a:ln w="15875">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i="0" u="none" strike="noStrike" kern="1200" cap="none" spc="100" normalizeH="0" baseline="0" noProof="0" dirty="0">
                      <a:ln>
                        <a:noFill/>
                      </a:ln>
                      <a:solidFill>
                        <a:schemeClr val="bg1"/>
                      </a:solidFill>
                      <a:effectLst/>
                      <a:uLnTx/>
                      <a:uFillTx/>
                      <a:latin typeface="Metropolis"/>
                      <a:ea typeface="+mn-ea"/>
                      <a:cs typeface="+mn-cs"/>
                    </a:rPr>
                    <a:t>v2</a:t>
                  </a:r>
                </a:p>
              </p:txBody>
            </p:sp>
          </p:grpSp>
          <p:grpSp>
            <p:nvGrpSpPr>
              <p:cNvPr id="38" name="Group 37">
                <a:extLst>
                  <a:ext uri="{FF2B5EF4-FFF2-40B4-BE49-F238E27FC236}">
                    <a16:creationId xmlns:a16="http://schemas.microsoft.com/office/drawing/2014/main" id="{82E8244E-4B3C-4147-8917-0853F86C25BB}"/>
                  </a:ext>
                </a:extLst>
              </p:cNvPr>
              <p:cNvGrpSpPr/>
              <p:nvPr/>
            </p:nvGrpSpPr>
            <p:grpSpPr>
              <a:xfrm>
                <a:off x="8827043" y="1717719"/>
                <a:ext cx="2385391" cy="2057400"/>
                <a:chOff x="8827043" y="1717719"/>
                <a:chExt cx="2385391" cy="2057400"/>
              </a:xfrm>
            </p:grpSpPr>
            <p:grpSp>
              <p:nvGrpSpPr>
                <p:cNvPr id="201" name="Group 200">
                  <a:extLst>
                    <a:ext uri="{FF2B5EF4-FFF2-40B4-BE49-F238E27FC236}">
                      <a16:creationId xmlns:a16="http://schemas.microsoft.com/office/drawing/2014/main" id="{AB2A4C78-C30D-4A00-A207-0CF57FC2F942}"/>
                    </a:ext>
                  </a:extLst>
                </p:cNvPr>
                <p:cNvGrpSpPr/>
                <p:nvPr/>
              </p:nvGrpSpPr>
              <p:grpSpPr>
                <a:xfrm>
                  <a:off x="8827043" y="1717719"/>
                  <a:ext cx="2385391" cy="2057400"/>
                  <a:chOff x="800161" y="1737952"/>
                  <a:chExt cx="2385391" cy="2097347"/>
                </a:xfrm>
              </p:grpSpPr>
              <p:sp>
                <p:nvSpPr>
                  <p:cNvPr id="202" name="Rectangle 201">
                    <a:extLst>
                      <a:ext uri="{FF2B5EF4-FFF2-40B4-BE49-F238E27FC236}">
                        <a16:creationId xmlns:a16="http://schemas.microsoft.com/office/drawing/2014/main" id="{24EB9B3E-547E-4813-BC80-3A74B123540D}"/>
                      </a:ext>
                    </a:extLst>
                  </p:cNvPr>
                  <p:cNvSpPr/>
                  <p:nvPr/>
                </p:nvSpPr>
                <p:spPr>
                  <a:xfrm>
                    <a:off x="800161" y="1737952"/>
                    <a:ext cx="2385391" cy="2097347"/>
                  </a:xfrm>
                  <a:prstGeom prst="rect">
                    <a:avLst/>
                  </a:prstGeom>
                  <a:solidFill>
                    <a:schemeClr val="accent2"/>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3" name="Freeform: Shape 202">
                    <a:extLst>
                      <a:ext uri="{FF2B5EF4-FFF2-40B4-BE49-F238E27FC236}">
                        <a16:creationId xmlns:a16="http://schemas.microsoft.com/office/drawing/2014/main" id="{D390DCF7-1D05-4B2F-9842-D133E26D89DC}"/>
                      </a:ext>
                    </a:extLst>
                  </p:cNvPr>
                  <p:cNvSpPr/>
                  <p:nvPr/>
                </p:nvSpPr>
                <p:spPr>
                  <a:xfrm>
                    <a:off x="800161" y="1737952"/>
                    <a:ext cx="2385391" cy="2097347"/>
                  </a:xfrm>
                  <a:custGeom>
                    <a:avLst/>
                    <a:gdLst>
                      <a:gd name="connsiteX0" fmla="*/ 2094054 w 2385391"/>
                      <a:gd name="connsiteY0" fmla="*/ 0 h 2097347"/>
                      <a:gd name="connsiteX1" fmla="*/ 2385391 w 2385391"/>
                      <a:gd name="connsiteY1" fmla="*/ 0 h 2097347"/>
                      <a:gd name="connsiteX2" fmla="*/ 2385391 w 2385391"/>
                      <a:gd name="connsiteY2" fmla="*/ 2097347 h 2097347"/>
                      <a:gd name="connsiteX3" fmla="*/ 0 w 2385391"/>
                      <a:gd name="connsiteY3" fmla="*/ 2097347 h 2097347"/>
                    </a:gdLst>
                    <a:ahLst/>
                    <a:cxnLst>
                      <a:cxn ang="0">
                        <a:pos x="connsiteX0" y="connsiteY0"/>
                      </a:cxn>
                      <a:cxn ang="0">
                        <a:pos x="connsiteX1" y="connsiteY1"/>
                      </a:cxn>
                      <a:cxn ang="0">
                        <a:pos x="connsiteX2" y="connsiteY2"/>
                      </a:cxn>
                      <a:cxn ang="0">
                        <a:pos x="connsiteX3" y="connsiteY3"/>
                      </a:cxn>
                    </a:cxnLst>
                    <a:rect l="l" t="t" r="r" b="b"/>
                    <a:pathLst>
                      <a:path w="2385391" h="2097347">
                        <a:moveTo>
                          <a:pt x="2094054" y="0"/>
                        </a:moveTo>
                        <a:lnTo>
                          <a:pt x="2385391" y="0"/>
                        </a:lnTo>
                        <a:lnTo>
                          <a:pt x="2385391" y="2097347"/>
                        </a:lnTo>
                        <a:lnTo>
                          <a:pt x="0" y="2097347"/>
                        </a:lnTo>
                        <a:close/>
                      </a:path>
                    </a:pathLst>
                  </a:custGeom>
                  <a:gradFill>
                    <a:gsLst>
                      <a:gs pos="38000">
                        <a:schemeClr val="accent2">
                          <a:lumMod val="75000"/>
                          <a:alpha val="0"/>
                        </a:schemeClr>
                      </a:gs>
                      <a:gs pos="100000">
                        <a:schemeClr val="accent2">
                          <a:lumMod val="75000"/>
                          <a:alpha val="65000"/>
                        </a:schemeClr>
                      </a:gs>
                    </a:gsLst>
                    <a:lin ang="8100000" scaled="0"/>
                  </a:gra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63" name="TextBox 62">
                  <a:extLst>
                    <a:ext uri="{FF2B5EF4-FFF2-40B4-BE49-F238E27FC236}">
                      <a16:creationId xmlns:a16="http://schemas.microsoft.com/office/drawing/2014/main" id="{4E38B710-5476-854E-8329-679ED36AA217}"/>
                    </a:ext>
                  </a:extLst>
                </p:cNvPr>
                <p:cNvSpPr txBox="1"/>
                <p:nvPr/>
              </p:nvSpPr>
              <p:spPr>
                <a:xfrm>
                  <a:off x="9109404" y="3283760"/>
                  <a:ext cx="1820670" cy="369332"/>
                </a:xfrm>
                <a:prstGeom prst="rect">
                  <a:avLst/>
                </a:prstGeom>
              </p:spPr>
              <p:txBody>
                <a:bodyPr wrap="square" lIns="0" tIns="0" rIns="0" bIns="0" rtlCol="0" anchor="t">
                  <a:spAutoFit/>
                </a:bodyPr>
                <a:lstStyle>
                  <a:defPPr>
                    <a:defRPr lang="en-US"/>
                  </a:defPPr>
                  <a:lvl1pPr marR="0" lvl="0" indent="0" algn="ctr" fontAlgn="auto">
                    <a:lnSpc>
                      <a:spcPct val="100000"/>
                    </a:lnSpc>
                    <a:spcBef>
                      <a:spcPts val="0"/>
                    </a:spcBef>
                    <a:spcAft>
                      <a:spcPts val="600"/>
                    </a:spcAft>
                    <a:buClrTx/>
                    <a:buSzTx/>
                    <a:buFontTx/>
                    <a:buNone/>
                    <a:tabLst/>
                    <a:defRPr kumimoji="0" sz="1400" i="0" u="none" strike="noStrike"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etropolis"/>
                      <a:ea typeface="+mn-ea"/>
                      <a:cs typeface="+mn-cs"/>
                    </a:rPr>
                    <a:t>Visibility for DevOps, SREs, and SecOps</a:t>
                  </a:r>
                </a:p>
              </p:txBody>
            </p:sp>
            <p:grpSp>
              <p:nvGrpSpPr>
                <p:cNvPr id="37" name="Group 36">
                  <a:extLst>
                    <a:ext uri="{FF2B5EF4-FFF2-40B4-BE49-F238E27FC236}">
                      <a16:creationId xmlns:a16="http://schemas.microsoft.com/office/drawing/2014/main" id="{07A96C06-793A-43D2-8871-973130856496}"/>
                    </a:ext>
                  </a:extLst>
                </p:cNvPr>
                <p:cNvGrpSpPr/>
                <p:nvPr/>
              </p:nvGrpSpPr>
              <p:grpSpPr>
                <a:xfrm>
                  <a:off x="9159895" y="1960414"/>
                  <a:ext cx="1369741" cy="965931"/>
                  <a:chOff x="9390720" y="1960414"/>
                  <a:chExt cx="1369741" cy="965931"/>
                </a:xfrm>
              </p:grpSpPr>
              <p:pic>
                <p:nvPicPr>
                  <p:cNvPr id="298" name="Graphic 297">
                    <a:extLst>
                      <a:ext uri="{FF2B5EF4-FFF2-40B4-BE49-F238E27FC236}">
                        <a16:creationId xmlns:a16="http://schemas.microsoft.com/office/drawing/2014/main" id="{F8AB2887-1180-4AB8-A040-99C7632576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10107328" y="1960414"/>
                    <a:ext cx="490846" cy="490846"/>
                  </a:xfrm>
                  <a:prstGeom prst="rect">
                    <a:avLst/>
                  </a:prstGeom>
                </p:spPr>
              </p:pic>
              <p:grpSp>
                <p:nvGrpSpPr>
                  <p:cNvPr id="33" name="Group 32">
                    <a:extLst>
                      <a:ext uri="{FF2B5EF4-FFF2-40B4-BE49-F238E27FC236}">
                        <a16:creationId xmlns:a16="http://schemas.microsoft.com/office/drawing/2014/main" id="{C57D9EEE-636B-4EA9-B55F-7345846F3640}"/>
                      </a:ext>
                    </a:extLst>
                  </p:cNvPr>
                  <p:cNvGrpSpPr/>
                  <p:nvPr/>
                </p:nvGrpSpPr>
                <p:grpSpPr>
                  <a:xfrm>
                    <a:off x="9390720" y="2611343"/>
                    <a:ext cx="1369741" cy="315002"/>
                    <a:chOff x="9390720" y="2611343"/>
                    <a:chExt cx="1369741" cy="315002"/>
                  </a:xfrm>
                </p:grpSpPr>
                <p:cxnSp>
                  <p:nvCxnSpPr>
                    <p:cNvPr id="3" name="Straight Connector 2">
                      <a:extLst>
                        <a:ext uri="{FF2B5EF4-FFF2-40B4-BE49-F238E27FC236}">
                          <a16:creationId xmlns:a16="http://schemas.microsoft.com/office/drawing/2014/main" id="{7C40FDC4-8479-8A42-A9F3-F777B80D61E1}"/>
                        </a:ext>
                      </a:extLst>
                    </p:cNvPr>
                    <p:cNvCxnSpPr>
                      <a:cxnSpLocks/>
                    </p:cNvCxnSpPr>
                    <p:nvPr/>
                  </p:nvCxnSpPr>
                  <p:spPr bwMode="gray">
                    <a:xfrm flipV="1">
                      <a:off x="9813779" y="2768767"/>
                      <a:ext cx="182880" cy="153"/>
                    </a:xfrm>
                    <a:prstGeom prst="line">
                      <a:avLst/>
                    </a:prstGeom>
                    <a:ln w="127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204" name="Graphic 203">
                      <a:extLst>
                        <a:ext uri="{FF2B5EF4-FFF2-40B4-BE49-F238E27FC236}">
                          <a16:creationId xmlns:a16="http://schemas.microsoft.com/office/drawing/2014/main" id="{80806C90-760F-47E4-8E10-C62FACDEDE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90720" y="2611343"/>
                      <a:ext cx="342878" cy="315002"/>
                    </a:xfrm>
                    <a:prstGeom prst="rect">
                      <a:avLst/>
                    </a:prstGeom>
                  </p:spPr>
                </p:pic>
                <p:grpSp>
                  <p:nvGrpSpPr>
                    <p:cNvPr id="31" name="Group 30">
                      <a:extLst>
                        <a:ext uri="{FF2B5EF4-FFF2-40B4-BE49-F238E27FC236}">
                          <a16:creationId xmlns:a16="http://schemas.microsoft.com/office/drawing/2014/main" id="{85A9FF2F-EDA2-478E-9E77-12BEB9301444}"/>
                        </a:ext>
                      </a:extLst>
                    </p:cNvPr>
                    <p:cNvGrpSpPr/>
                    <p:nvPr/>
                  </p:nvGrpSpPr>
                  <p:grpSpPr>
                    <a:xfrm>
                      <a:off x="10072349" y="2616351"/>
                      <a:ext cx="688112" cy="304986"/>
                      <a:chOff x="10168809" y="2616351"/>
                      <a:chExt cx="688112" cy="304986"/>
                    </a:xfrm>
                  </p:grpSpPr>
                  <p:sp>
                    <p:nvSpPr>
                      <p:cNvPr id="186" name="Hexagon 185">
                        <a:extLst>
                          <a:ext uri="{FF2B5EF4-FFF2-40B4-BE49-F238E27FC236}">
                            <a16:creationId xmlns:a16="http://schemas.microsoft.com/office/drawing/2014/main" id="{9C45EB46-7743-1B4D-BBC4-7BD706001DD5}"/>
                          </a:ext>
                        </a:extLst>
                      </p:cNvPr>
                      <p:cNvSpPr>
                        <a:spLocks noChangeAspect="1"/>
                      </p:cNvSpPr>
                      <p:nvPr/>
                    </p:nvSpPr>
                    <p:spPr>
                      <a:xfrm>
                        <a:off x="10317355" y="2616351"/>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188" name="Hexagon 187">
                        <a:extLst>
                          <a:ext uri="{FF2B5EF4-FFF2-40B4-BE49-F238E27FC236}">
                            <a16:creationId xmlns:a16="http://schemas.microsoft.com/office/drawing/2014/main" id="{A2A915C5-DBF2-2A48-B472-80DDBAF48890}"/>
                          </a:ext>
                        </a:extLst>
                      </p:cNvPr>
                      <p:cNvSpPr>
                        <a:spLocks noChangeAspect="1"/>
                      </p:cNvSpPr>
                      <p:nvPr/>
                    </p:nvSpPr>
                    <p:spPr>
                      <a:xfrm>
                        <a:off x="10317355" y="2783140"/>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220" name="Hexagon 219">
                        <a:extLst>
                          <a:ext uri="{FF2B5EF4-FFF2-40B4-BE49-F238E27FC236}">
                            <a16:creationId xmlns:a16="http://schemas.microsoft.com/office/drawing/2014/main" id="{1DD442A2-F14E-714C-A08F-78B9FCF3DC4B}"/>
                          </a:ext>
                        </a:extLst>
                      </p:cNvPr>
                      <p:cNvSpPr>
                        <a:spLocks noChangeAspect="1"/>
                      </p:cNvSpPr>
                      <p:nvPr/>
                    </p:nvSpPr>
                    <p:spPr>
                      <a:xfrm>
                        <a:off x="10168809" y="269842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sp>
                    <p:nvSpPr>
                      <p:cNvPr id="91" name="Hexagon 90">
                        <a:extLst>
                          <a:ext uri="{FF2B5EF4-FFF2-40B4-BE49-F238E27FC236}">
                            <a16:creationId xmlns:a16="http://schemas.microsoft.com/office/drawing/2014/main" id="{73010642-E0FE-0947-8F91-10C6D1C058AB}"/>
                          </a:ext>
                        </a:extLst>
                      </p:cNvPr>
                      <p:cNvSpPr>
                        <a:spLocks noChangeAspect="1"/>
                      </p:cNvSpPr>
                      <p:nvPr/>
                    </p:nvSpPr>
                    <p:spPr>
                      <a:xfrm>
                        <a:off x="10473454" y="2698426"/>
                        <a:ext cx="155448" cy="138197"/>
                      </a:xfrm>
                      <a:prstGeom prst="hexagon">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Metropolis"/>
                          <a:ea typeface="+mn-ea"/>
                          <a:cs typeface="+mn-cs"/>
                        </a:endParaRPr>
                      </a:p>
                    </p:txBody>
                  </p:sp>
                  <p:cxnSp>
                    <p:nvCxnSpPr>
                      <p:cNvPr id="300" name="Straight Connector 299">
                        <a:extLst>
                          <a:ext uri="{FF2B5EF4-FFF2-40B4-BE49-F238E27FC236}">
                            <a16:creationId xmlns:a16="http://schemas.microsoft.com/office/drawing/2014/main" id="{D46FD611-3711-4A9D-A99E-DBF31228B8B8}"/>
                          </a:ext>
                        </a:extLst>
                      </p:cNvPr>
                      <p:cNvCxnSpPr>
                        <a:cxnSpLocks/>
                      </p:cNvCxnSpPr>
                      <p:nvPr/>
                    </p:nvCxnSpPr>
                    <p:spPr bwMode="gray">
                      <a:xfrm flipV="1">
                        <a:off x="10674041" y="2767525"/>
                        <a:ext cx="182880" cy="153"/>
                      </a:xfrm>
                      <a:prstGeom prst="line">
                        <a:avLst/>
                      </a:prstGeom>
                      <a:ln w="127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grpSp>
              </p:grpSp>
            </p:grpSp>
          </p:grpSp>
        </p:grpSp>
        <p:pic>
          <p:nvPicPr>
            <p:cNvPr id="13" name="Graphic 12">
              <a:extLst>
                <a:ext uri="{FF2B5EF4-FFF2-40B4-BE49-F238E27FC236}">
                  <a16:creationId xmlns:a16="http://schemas.microsoft.com/office/drawing/2014/main" id="{5097FBDB-5B55-4B7F-94A0-529E84262D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83505" y="2595033"/>
              <a:ext cx="309885" cy="355552"/>
            </a:xfrm>
            <a:prstGeom prst="rect">
              <a:avLst/>
            </a:prstGeom>
          </p:spPr>
        </p:pic>
        <p:cxnSp>
          <p:nvCxnSpPr>
            <p:cNvPr id="146" name="Straight Arrow Connector 145">
              <a:extLst>
                <a:ext uri="{FF2B5EF4-FFF2-40B4-BE49-F238E27FC236}">
                  <a16:creationId xmlns:a16="http://schemas.microsoft.com/office/drawing/2014/main" id="{1A333A4A-30ED-4C6C-A97F-8D64EC1EA472}"/>
                </a:ext>
              </a:extLst>
            </p:cNvPr>
            <p:cNvCxnSpPr>
              <a:cxnSpLocks/>
            </p:cNvCxnSpPr>
            <p:nvPr/>
          </p:nvCxnSpPr>
          <p:spPr bwMode="gray">
            <a:xfrm>
              <a:off x="9850433" y="4895457"/>
              <a:ext cx="307027"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78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0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PPT_Light_2019" id="{3F52192F-E31A-8244-AA1F-F8B40B826589}" vid="{697BB071-162A-C249-A860-8A43AB4AA56C}"/>
    </a:ext>
  </a:extLst>
</a:theme>
</file>

<file path=ppt/theme/theme2.xml><?xml version="1.0" encoding="utf-8"?>
<a:theme xmlns:a="http://schemas.openxmlformats.org/drawingml/2006/main" name="9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3.xml><?xml version="1.0" encoding="utf-8"?>
<a:theme xmlns:a="http://schemas.openxmlformats.org/drawingml/2006/main" name="12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4.xml><?xml version="1.0" encoding="utf-8"?>
<a:theme xmlns:a="http://schemas.openxmlformats.org/drawingml/2006/main" name="5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5.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1600862E7BF749849779075B63B2CE" ma:contentTypeVersion="2" ma:contentTypeDescription="Create a new document." ma:contentTypeScope="" ma:versionID="a5264bf4663ffdf9da17ecb49e7dae1a">
  <xsd:schema xmlns:xsd="http://www.w3.org/2001/XMLSchema" xmlns:xs="http://www.w3.org/2001/XMLSchema" xmlns:p="http://schemas.microsoft.com/office/2006/metadata/properties" xmlns:ns1="http://schemas.microsoft.com/sharepoint/v3" xmlns:ns2="5402c023-7eaf-42f3-a6e5-1b1ad999216a" targetNamespace="http://schemas.microsoft.com/office/2006/metadata/properties" ma:root="true" ma:fieldsID="462a0a71a9fdb7e71b6d8477fc0e46d1" ns1:_="" ns2:_="">
    <xsd:import namespace="http://schemas.microsoft.com/sharepoint/v3"/>
    <xsd:import namespace="5402c023-7eaf-42f3-a6e5-1b1ad999216a"/>
    <xsd:element name="properties">
      <xsd:complexType>
        <xsd:sequence>
          <xsd:element name="documentManagement">
            <xsd:complexType>
              <xsd:all>
                <xsd:element ref="ns1:PublishingStartDate" minOccurs="0"/>
                <xsd:element ref="ns1:PublishingExpirationDate" minOccurs="0"/>
                <xsd:element ref="ns2:Gatekeeper_x0020_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402c023-7eaf-42f3-a6e5-1b1ad999216a" elementFormDefault="qualified">
    <xsd:import namespace="http://schemas.microsoft.com/office/2006/documentManagement/types"/>
    <xsd:import namespace="http://schemas.microsoft.com/office/infopath/2007/PartnerControls"/>
    <xsd:element name="Gatekeeper_x0020_Group" ma:index="10" nillable="true" ma:displayName="Gatekeeper Group" ma:format="RadioButtons" ma:internalName="Gatekeeper_x0020_Group">
      <xsd:simpleType>
        <xsd:restriction base="dms:Choice">
          <xsd:enumeration value="​Benefits: Americas"/>
          <xsd:enumeration value="​Benefits: APJ"/>
          <xsd:enumeration value="​Benefits: EMEA"/>
          <xsd:enumeration value="​Compensation"/>
          <xsd:enumeration value="​Employee Referral"/>
          <xsd:enumeration value="​Foundation"/>
          <xsd:enumeration value="​Global Assignments"/>
          <xsd:enumeration value="​Global People Development"/>
          <xsd:enumeration value="​HR Global Business Enablement"/>
          <xsd:enumeration value="​HRIS"/>
          <xsd:enumeration value="​HR Operations"/>
          <xsd:enumeration value="​Staffing"/>
          <xsd:enumeration value="​University Talent"/>
          <xsd:enumeration value="​VMinclusion"/>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Gatekeeper_x0020_Group xmlns="5402c023-7eaf-42f3-a6e5-1b1ad999216a" xsi:nil="true"/>
  </documentManagement>
</p:properties>
</file>

<file path=customXml/itemProps1.xml><?xml version="1.0" encoding="utf-8"?>
<ds:datastoreItem xmlns:ds="http://schemas.openxmlformats.org/officeDocument/2006/customXml" ds:itemID="{9507A20D-988B-4995-ADAB-5004BABCBA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402c023-7eaf-42f3-a6e5-1b1ad99921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87FEB9-36F9-410A-A668-2791599E1A1B}">
  <ds:schemaRefs>
    <ds:schemaRef ds:uri="http://schemas.microsoft.com/sharepoint/v3/contenttype/forms"/>
  </ds:schemaRefs>
</ds:datastoreItem>
</file>

<file path=customXml/itemProps3.xml><?xml version="1.0" encoding="utf-8"?>
<ds:datastoreItem xmlns:ds="http://schemas.openxmlformats.org/officeDocument/2006/customXml" ds:itemID="{DFE5938D-4474-40CE-825E-F3DD3481239C}">
  <ds:schemaRefs>
    <ds:schemaRef ds:uri="http://purl.org/dc/dcmitype/"/>
    <ds:schemaRef ds:uri="http://www.w3.org/XML/1998/namespace"/>
    <ds:schemaRef ds:uri="http://schemas.microsoft.com/office/2006/metadata/properties"/>
    <ds:schemaRef ds:uri="5402c023-7eaf-42f3-a6e5-1b1ad999216a"/>
    <ds:schemaRef ds:uri="http://schemas.microsoft.com/office/2006/documentManagement/types"/>
    <ds:schemaRef ds:uri="http://schemas.microsoft.com/sharepoint/v3"/>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VMware_white_16x9</Template>
  <TotalTime>0</TotalTime>
  <Words>378</Words>
  <Application>Microsoft Macintosh PowerPoint</Application>
  <PresentationFormat>Custom</PresentationFormat>
  <Paragraphs>85</Paragraphs>
  <Slides>3</Slides>
  <Notes>3</Notes>
  <HiddenSlides>0</HiddenSlides>
  <MMClips>0</MMClips>
  <ScaleCrop>false</ScaleCrop>
  <HeadingPairs>
    <vt:vector size="8" baseType="variant">
      <vt:variant>
        <vt:lpstr>Fonts Used</vt:lpstr>
      </vt:variant>
      <vt:variant>
        <vt:i4>5</vt:i4>
      </vt:variant>
      <vt:variant>
        <vt:lpstr>Theme</vt:lpstr>
      </vt:variant>
      <vt:variant>
        <vt:i4>4</vt:i4>
      </vt:variant>
      <vt:variant>
        <vt:lpstr>Embedded OLE Servers</vt:lpstr>
      </vt:variant>
      <vt:variant>
        <vt:i4>1</vt:i4>
      </vt:variant>
      <vt:variant>
        <vt:lpstr>Slide Titles</vt:lpstr>
      </vt:variant>
      <vt:variant>
        <vt:i4>3</vt:i4>
      </vt:variant>
    </vt:vector>
  </HeadingPairs>
  <TitlesOfParts>
    <vt:vector size="13" baseType="lpstr">
      <vt:lpstr>Arial</vt:lpstr>
      <vt:lpstr>Camphor Std</vt:lpstr>
      <vt:lpstr>Metropolis</vt:lpstr>
      <vt:lpstr>Metropolis Light</vt:lpstr>
      <vt:lpstr>Open Sans</vt:lpstr>
      <vt:lpstr>VMware_white_16x9</vt:lpstr>
      <vt:lpstr>9_VMware_white_16x9</vt:lpstr>
      <vt:lpstr>12_VMware_white_16x9</vt:lpstr>
      <vt:lpstr>5_VMware_white_16x9</vt:lpstr>
      <vt:lpstr>think-cell Slide</vt:lpstr>
      <vt:lpstr>Microservices Before Service Mesh</vt:lpstr>
      <vt:lpstr>Extend Open Source Service Mesh for Enterprises</vt:lpstr>
      <vt:lpstr>Tanzu Service Mesh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2019-02-27T19:53:11Z</dcterms:created>
  <dcterms:modified xsi:type="dcterms:W3CDTF">2020-05-04T14:16:29Z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0x010100F91600862E7BF749849779075B63B2CE</vt:lpwstr>
  </property>
</Properties>
</file>